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10" r:id="rId2"/>
    <p:sldId id="311" r:id="rId3"/>
    <p:sldId id="335" r:id="rId4"/>
    <p:sldId id="336" r:id="rId5"/>
    <p:sldId id="312" r:id="rId6"/>
    <p:sldId id="313" r:id="rId7"/>
    <p:sldId id="337" r:id="rId8"/>
    <p:sldId id="268" r:id="rId9"/>
    <p:sldId id="269" r:id="rId10"/>
    <p:sldId id="322" r:id="rId11"/>
    <p:sldId id="323" r:id="rId12"/>
    <p:sldId id="324" r:id="rId13"/>
    <p:sldId id="325" r:id="rId14"/>
    <p:sldId id="326" r:id="rId15"/>
    <p:sldId id="327" r:id="rId16"/>
    <p:sldId id="328" r:id="rId17"/>
    <p:sldId id="287" r:id="rId18"/>
    <p:sldId id="289" r:id="rId19"/>
    <p:sldId id="331" r:id="rId20"/>
    <p:sldId id="332" r:id="rId21"/>
    <p:sldId id="288" r:id="rId22"/>
    <p:sldId id="293" r:id="rId23"/>
    <p:sldId id="307" r:id="rId24"/>
    <p:sldId id="299" r:id="rId25"/>
    <p:sldId id="285" r:id="rId26"/>
    <p:sldId id="298" r:id="rId27"/>
    <p:sldId id="305" r:id="rId28"/>
    <p:sldId id="300" r:id="rId29"/>
    <p:sldId id="301" r:id="rId30"/>
    <p:sldId id="302" r:id="rId31"/>
    <p:sldId id="303" r:id="rId32"/>
    <p:sldId id="304" r:id="rId33"/>
    <p:sldId id="306" r:id="rId34"/>
    <p:sldId id="294" r:id="rId35"/>
    <p:sldId id="334" r:id="rId36"/>
    <p:sldId id="309" r:id="rId37"/>
  </p:sldIdLst>
  <p:sldSz cx="9144000" cy="6858000" type="screen4x3"/>
  <p:notesSz cx="7099300" cy="10234613"/>
  <p:defaultTextStyle>
    <a:defPPr>
      <a:defRPr lang="en-US"/>
    </a:defPPr>
    <a:lvl1pPr algn="l" rtl="0" fontAlgn="base">
      <a:spcBef>
        <a:spcPct val="0"/>
      </a:spcBef>
      <a:spcAft>
        <a:spcPct val="0"/>
      </a:spcAft>
      <a:defRPr sz="20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3ADC"/>
    <a:srgbClr val="3E50D8"/>
    <a:srgbClr val="E8942E"/>
    <a:srgbClr val="FABB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17" autoAdjust="0"/>
  </p:normalViewPr>
  <p:slideViewPr>
    <p:cSldViewPr>
      <p:cViewPr varScale="1">
        <p:scale>
          <a:sx n="81" d="100"/>
          <a:sy n="81" d="100"/>
        </p:scale>
        <p:origin x="-76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592" y="-108"/>
      </p:cViewPr>
      <p:guideLst>
        <p:guide orient="horz" pos="3224"/>
        <p:guide pos="223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l">
              <a:defRPr sz="1200">
                <a:latin typeface="Arial" charset="0"/>
              </a:defRPr>
            </a:lvl1pPr>
          </a:lstStyle>
          <a:p>
            <a:pPr>
              <a:defRPr/>
            </a:pPr>
            <a:endParaRPr lang="en-GB"/>
          </a:p>
        </p:txBody>
      </p:sp>
      <p:sp>
        <p:nvSpPr>
          <p:cNvPr id="21507"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a:latin typeface="Arial" charset="0"/>
              </a:defRPr>
            </a:lvl1pPr>
          </a:lstStyle>
          <a:p>
            <a:pPr>
              <a:defRPr/>
            </a:pPr>
            <a:endParaRPr lang="en-GB"/>
          </a:p>
        </p:txBody>
      </p:sp>
      <p:sp>
        <p:nvSpPr>
          <p:cNvPr id="21508"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l">
              <a:defRPr sz="1200">
                <a:latin typeface="Arial" charset="0"/>
              </a:defRPr>
            </a:lvl1pPr>
          </a:lstStyle>
          <a:p>
            <a:pPr>
              <a:defRPr/>
            </a:pPr>
            <a:endParaRPr lang="en-GB"/>
          </a:p>
        </p:txBody>
      </p:sp>
      <p:sp>
        <p:nvSpPr>
          <p:cNvPr id="21509"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a:latin typeface="Arial" charset="0"/>
              </a:defRPr>
            </a:lvl1pPr>
          </a:lstStyle>
          <a:p>
            <a:pPr>
              <a:defRPr/>
            </a:pPr>
            <a:fld id="{197827CC-01B8-4EBE-8661-6C12EC749A16}"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l">
              <a:defRPr sz="1200">
                <a:latin typeface="Arial" charset="0"/>
              </a:defRPr>
            </a:lvl1pPr>
          </a:lstStyle>
          <a:p>
            <a:pPr>
              <a:defRPr/>
            </a:pPr>
            <a:endParaRPr lang="nl-BE"/>
          </a:p>
        </p:txBody>
      </p:sp>
      <p:sp>
        <p:nvSpPr>
          <p:cNvPr id="4099"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a:latin typeface="Arial" charset="0"/>
              </a:defRPr>
            </a:lvl1pPr>
          </a:lstStyle>
          <a:p>
            <a:pPr>
              <a:defRPr/>
            </a:pPr>
            <a:endParaRPr lang="nl-BE"/>
          </a:p>
        </p:txBody>
      </p:sp>
      <p:sp>
        <p:nvSpPr>
          <p:cNvPr id="1331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9613" y="4860925"/>
            <a:ext cx="5680075" cy="4606925"/>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l">
              <a:defRPr sz="1200">
                <a:latin typeface="Arial" charset="0"/>
              </a:defRPr>
            </a:lvl1pPr>
          </a:lstStyle>
          <a:p>
            <a:pPr>
              <a:defRPr/>
            </a:pPr>
            <a:endParaRPr lang="nl-BE"/>
          </a:p>
        </p:txBody>
      </p:sp>
      <p:sp>
        <p:nvSpPr>
          <p:cNvPr id="4103"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a:latin typeface="Arial" charset="0"/>
              </a:defRPr>
            </a:lvl1pPr>
          </a:lstStyle>
          <a:p>
            <a:pPr>
              <a:defRPr/>
            </a:pPr>
            <a:fld id="{E598B5F3-BB8B-446B-81FC-B747D21D323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endParaRPr lang="nl-BE" smtClean="0"/>
          </a:p>
        </p:txBody>
      </p:sp>
      <p:sp>
        <p:nvSpPr>
          <p:cNvPr id="49155" name="Slide Number Placeholder 3"/>
          <p:cNvSpPr>
            <a:spLocks noGrp="1"/>
          </p:cNvSpPr>
          <p:nvPr>
            <p:ph type="sldNum" sz="quarter" idx="5"/>
          </p:nvPr>
        </p:nvSpPr>
        <p:spPr>
          <a:noFill/>
        </p:spPr>
        <p:txBody>
          <a:bodyPr/>
          <a:lstStyle/>
          <a:p>
            <a:fld id="{8D9390CC-CC05-40EB-B1CE-8E622E836A9F}" type="slidenum">
              <a:rPr lang="en-US" smtClean="0"/>
              <a:pPr/>
              <a:t>33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B02BD4-E444-4510-940F-F13CDF0D035D}" type="slidenum">
              <a:rPr lang="en-US"/>
              <a:pPr>
                <a:defRPr/>
              </a:pPr>
              <a:t>‹#›</a:t>
            </a:fld>
            <a:r>
              <a:rPr lang="en-US" dirty="0"/>
              <a:t>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AC9BED9-8DC6-4FF4-B677-66F075706788}" type="slidenum">
              <a:rPr lang="en-US"/>
              <a:pPr>
                <a:defRPr/>
              </a:pPr>
              <a:t>‹#›</a:t>
            </a:fld>
            <a:r>
              <a:rPr lang="en-US" dirty="0"/>
              <a:t>1</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DBA0DCE-2F9C-4436-ABAA-3462D484E274}" type="slidenum">
              <a:rPr lang="en-US"/>
              <a:pPr>
                <a:defRPr/>
              </a:pPr>
              <a:t>‹#›</a:t>
            </a:fld>
            <a:r>
              <a:rPr lang="en-US" dirty="0"/>
              <a:t>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D6D142F-1936-4FD8-A979-2104A689CBD4}" type="slidenum">
              <a:rPr lang="en-US"/>
              <a:pPr>
                <a:defRPr/>
              </a:pPr>
              <a:t>‹#›</a:t>
            </a:fld>
            <a:r>
              <a:rPr lang="en-US" dirty="0"/>
              <a:t>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60C14E3-1CBE-4B3E-8800-3D90D01156AE}" type="slidenum">
              <a:rPr lang="en-US"/>
              <a:pPr>
                <a:defRPr/>
              </a:pPr>
              <a:t>‹#›</a:t>
            </a:fld>
            <a:r>
              <a:rPr lang="en-US" dirty="0"/>
              <a:t>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7D08642-7E52-4494-B635-9392B601DE84}" type="slidenum">
              <a:rPr lang="en-US"/>
              <a:pPr>
                <a:defRPr/>
              </a:pPr>
              <a:t>‹#›</a:t>
            </a:fld>
            <a:r>
              <a:rPr lang="en-US" dirty="0"/>
              <a:t>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8350C68-A87D-4F38-87D1-25D904E6C73B}" type="slidenum">
              <a:rPr lang="en-US"/>
              <a:pPr>
                <a:defRPr/>
              </a:pPr>
              <a:t>‹#›</a:t>
            </a:fld>
            <a:r>
              <a:rPr lang="en-US" dirty="0"/>
              <a:t>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06F80EE-FF12-43F8-9C59-377FD8BC3347}" type="slidenum">
              <a:rPr lang="en-US"/>
              <a:pPr>
                <a:defRPr/>
              </a:pPr>
              <a:t>‹#›</a:t>
            </a:fld>
            <a:r>
              <a:rPr lang="en-US" dirty="0"/>
              <a:t>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B586054-395D-4070-A483-A6E0644FD4C6}" type="slidenum">
              <a:rPr lang="en-US"/>
              <a:pPr>
                <a:defRPr/>
              </a:pPr>
              <a:t>‹#›</a:t>
            </a:fld>
            <a:r>
              <a:rPr lang="en-US" dirty="0"/>
              <a:t>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D125BA0-86E7-47B7-AA3C-24E98187F858}" type="slidenum">
              <a:rPr lang="en-US"/>
              <a:pPr>
                <a:defRPr/>
              </a:pPr>
              <a:t>‹#›</a:t>
            </a:fld>
            <a:r>
              <a:rPr lang="en-US" dirty="0"/>
              <a:t>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F015363-0733-46F4-A1F0-7E12EDD141DF}" type="slidenum">
              <a:rPr lang="en-US"/>
              <a:pPr>
                <a:defRPr/>
              </a:pPr>
              <a:t>‹#›</a:t>
            </a:fld>
            <a:r>
              <a:rPr lang="en-US" dirty="0"/>
              <a:t>1</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LOGO CB Conference 2009"/>
          <p:cNvPicPr>
            <a:picLocks noChangeAspect="1" noChangeArrowheads="1"/>
          </p:cNvPicPr>
          <p:nvPr userDrawn="1"/>
        </p:nvPicPr>
        <p:blipFill>
          <a:blip r:embed="rId13"/>
          <a:srcRect/>
          <a:stretch>
            <a:fillRect/>
          </a:stretch>
        </p:blipFill>
        <p:spPr bwMode="auto">
          <a:xfrm>
            <a:off x="7573963" y="0"/>
            <a:ext cx="1341437" cy="1676400"/>
          </a:xfrm>
          <a:prstGeom prst="rect">
            <a:avLst/>
          </a:prstGeom>
          <a:noFill/>
          <a:ln w="9525">
            <a:noFill/>
            <a:miter lim="800000"/>
            <a:headEnd/>
            <a:tailEnd/>
          </a:ln>
        </p:spPr>
      </p:pic>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1D708A5A-36FD-44E2-B10D-88AE27125D43}" type="slidenum">
              <a:rPr lang="en-US"/>
              <a:pPr>
                <a:defRPr/>
              </a:pPr>
              <a:t>‹#›</a:t>
            </a:fld>
            <a:r>
              <a:rPr lang="en-US" dirty="0"/>
              <a:t>1</a:t>
            </a:r>
          </a:p>
        </p:txBody>
      </p:sp>
      <p:sp>
        <p:nvSpPr>
          <p:cNvPr id="1032" name="Rectangle 8"/>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algn="ctr">
              <a:defRPr/>
            </a:pPr>
            <a:endParaRPr lang="en-GB"/>
          </a:p>
        </p:txBody>
      </p:sp>
      <p:pic>
        <p:nvPicPr>
          <p:cNvPr id="1031" name="Picture 9" descr="Logo-EMB"/>
          <p:cNvPicPr>
            <a:picLocks noChangeAspect="1" noChangeArrowheads="1"/>
          </p:cNvPicPr>
          <p:nvPr userDrawn="1"/>
        </p:nvPicPr>
        <p:blipFill>
          <a:blip r:embed="rId14"/>
          <a:srcRect/>
          <a:stretch>
            <a:fillRect/>
          </a:stretch>
        </p:blipFill>
        <p:spPr bwMode="auto">
          <a:xfrm>
            <a:off x="271463" y="228600"/>
            <a:ext cx="1252537" cy="1143000"/>
          </a:xfrm>
          <a:prstGeom prst="rect">
            <a:avLst/>
          </a:prstGeom>
          <a:noFill/>
          <a:ln w="9525">
            <a:noFill/>
            <a:miter lim="800000"/>
            <a:headEnd/>
            <a:tailEnd/>
          </a:ln>
        </p:spPr>
      </p:pic>
      <p:sp>
        <p:nvSpPr>
          <p:cNvPr id="1034" name="Line 10"/>
          <p:cNvSpPr>
            <a:spLocks noChangeShapeType="1"/>
          </p:cNvSpPr>
          <p:nvPr userDrawn="1"/>
        </p:nvSpPr>
        <p:spPr bwMode="auto">
          <a:xfrm>
            <a:off x="0" y="1524000"/>
            <a:ext cx="9144000" cy="0"/>
          </a:xfrm>
          <a:prstGeom prst="line">
            <a:avLst/>
          </a:prstGeom>
          <a:noFill/>
          <a:ln w="9525">
            <a:solidFill>
              <a:schemeClr val="bg2"/>
            </a:solidFill>
            <a:round/>
            <a:headEnd/>
            <a:tailEnd/>
          </a:ln>
          <a:effectLst/>
        </p:spPr>
        <p:txBody>
          <a:bodyPr/>
          <a:lstStyle/>
          <a:p>
            <a:pPr algn="ctr">
              <a:defRPr/>
            </a:pPr>
            <a:endParaRPr lang="en-GB" dirty="0"/>
          </a:p>
        </p:txBody>
      </p:sp>
      <p:pic>
        <p:nvPicPr>
          <p:cNvPr id="1033" name="Picture 11" descr="blue 2"/>
          <p:cNvPicPr>
            <a:picLocks noChangeAspect="1" noChangeArrowheads="1"/>
          </p:cNvPicPr>
          <p:nvPr userDrawn="1"/>
        </p:nvPicPr>
        <p:blipFill>
          <a:blip r:embed="rId15"/>
          <a:srcRect/>
          <a:stretch>
            <a:fillRect/>
          </a:stretch>
        </p:blipFill>
        <p:spPr bwMode="auto">
          <a:xfrm>
            <a:off x="8356600" y="5791200"/>
            <a:ext cx="635000" cy="762000"/>
          </a:xfrm>
          <a:prstGeom prst="rect">
            <a:avLst/>
          </a:prstGeom>
          <a:noFill/>
          <a:ln w="9525">
            <a:noFill/>
            <a:miter lim="800000"/>
            <a:headEnd/>
            <a:tailEnd/>
          </a:ln>
        </p:spPr>
      </p:pic>
      <p:pic>
        <p:nvPicPr>
          <p:cNvPr id="2" name="Picture 22" descr="logo Eucoban cmyk"/>
          <p:cNvPicPr>
            <a:picLocks noChangeAspect="1" noChangeArrowheads="1"/>
          </p:cNvPicPr>
          <p:nvPr userDrawn="1"/>
        </p:nvPicPr>
        <p:blipFill>
          <a:blip r:embed="rId16"/>
          <a:srcRect/>
          <a:stretch>
            <a:fillRect/>
          </a:stretch>
        </p:blipFill>
        <p:spPr bwMode="auto">
          <a:xfrm>
            <a:off x="3581400" y="152400"/>
            <a:ext cx="1524000" cy="1304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eucoban.eu/" TargetMode="External"/><Relationship Id="rId2" Type="http://schemas.openxmlformats.org/officeDocument/2006/relationships/hyperlink" Target="http://www.emf-fem.org/" TargetMode="External"/><Relationship Id="rId1" Type="http://schemas.openxmlformats.org/officeDocument/2006/relationships/slideLayout" Target="../slideLayouts/slideLayout2.xml"/><Relationship Id="rId5" Type="http://schemas.openxmlformats.org/officeDocument/2006/relationships/hyperlink" Target="http://www.industrialpolicy.eu/" TargetMode="External"/><Relationship Id="rId4" Type="http://schemas.openxmlformats.org/officeDocument/2006/relationships/hyperlink" Target="http://www.precariouswork.e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381000" y="1600200"/>
            <a:ext cx="8305800" cy="1554163"/>
          </a:xfrm>
          <a:prstGeom prst="rect">
            <a:avLst/>
          </a:prstGeom>
          <a:noFill/>
          <a:ln w="9525">
            <a:noFill/>
            <a:miter lim="800000"/>
            <a:headEnd/>
            <a:tailEnd/>
          </a:ln>
        </p:spPr>
        <p:txBody>
          <a:bodyPr>
            <a:spAutoFit/>
          </a:bodyPr>
          <a:lstStyle/>
          <a:p>
            <a:pPr algn="ctr"/>
            <a:r>
              <a:rPr lang="en-GB" sz="3200"/>
              <a:t>EMF Strategy and the role of EWC’S in the fight against precariuous employment</a:t>
            </a:r>
          </a:p>
        </p:txBody>
      </p:sp>
      <p:sp>
        <p:nvSpPr>
          <p:cNvPr id="15362" name="Rectangle 6"/>
          <p:cNvSpPr>
            <a:spLocks noChangeArrowheads="1"/>
          </p:cNvSpPr>
          <p:nvPr/>
        </p:nvSpPr>
        <p:spPr bwMode="auto">
          <a:xfrm>
            <a:off x="381000" y="3124200"/>
            <a:ext cx="8305800" cy="2667000"/>
          </a:xfrm>
          <a:prstGeom prst="rect">
            <a:avLst/>
          </a:prstGeom>
          <a:noFill/>
          <a:ln w="9525">
            <a:noFill/>
            <a:miter lim="800000"/>
            <a:headEnd/>
            <a:tailEnd/>
          </a:ln>
        </p:spPr>
        <p:txBody>
          <a:bodyPr/>
          <a:lstStyle/>
          <a:p>
            <a:pPr algn="ctr"/>
            <a:r>
              <a:rPr lang="fr-BE"/>
              <a:t/>
            </a:r>
            <a:br>
              <a:rPr lang="fr-BE"/>
            </a:br>
            <a:r>
              <a:rPr lang="de-DE"/>
              <a:t>Internationaler EBR-Workshop vom 16. bis 19. Mai 2010:</a:t>
            </a:r>
            <a:endParaRPr lang="nl-BE"/>
          </a:p>
          <a:p>
            <a:pPr algn="ctr"/>
            <a:r>
              <a:rPr lang="de-DE"/>
              <a:t>IG Metall - Bildungszentrum Sprockhövel</a:t>
            </a:r>
            <a:endParaRPr lang="nl-BE"/>
          </a:p>
          <a:p>
            <a:pPr algn="ctr"/>
            <a:r>
              <a:rPr lang="fr-BE"/>
              <a:t/>
            </a:r>
            <a:br>
              <a:rPr lang="fr-BE"/>
            </a:br>
            <a:r>
              <a:rPr lang="fr-BE"/>
              <a:t>Ralf G</a:t>
            </a:r>
            <a:r>
              <a:rPr lang="de-DE"/>
              <a:t>ö</a:t>
            </a:r>
            <a:r>
              <a:rPr lang="fr-BE"/>
              <a:t>tz</a:t>
            </a:r>
            <a:br>
              <a:rPr lang="fr-BE"/>
            </a:br>
            <a:endParaRPr lang="en-US"/>
          </a:p>
        </p:txBody>
      </p:sp>
      <p:grpSp>
        <p:nvGrpSpPr>
          <p:cNvPr id="15363" name="Group 13"/>
          <p:cNvGrpSpPr>
            <a:grpSpLocks/>
          </p:cNvGrpSpPr>
          <p:nvPr/>
        </p:nvGrpSpPr>
        <p:grpSpPr bwMode="auto">
          <a:xfrm>
            <a:off x="1066800" y="5029200"/>
            <a:ext cx="7010400" cy="1174750"/>
            <a:chOff x="480" y="3168"/>
            <a:chExt cx="4416" cy="740"/>
          </a:xfrm>
        </p:grpSpPr>
        <p:pic>
          <p:nvPicPr>
            <p:cNvPr id="15364" name="Picture 8"/>
            <p:cNvPicPr>
              <a:picLocks noChangeAspect="1" noChangeArrowheads="1"/>
            </p:cNvPicPr>
            <p:nvPr/>
          </p:nvPicPr>
          <p:blipFill>
            <a:blip r:embed="rId2"/>
            <a:srcRect/>
            <a:stretch>
              <a:fillRect/>
            </a:stretch>
          </p:blipFill>
          <p:spPr bwMode="auto">
            <a:xfrm>
              <a:off x="480" y="3168"/>
              <a:ext cx="1104" cy="740"/>
            </a:xfrm>
            <a:prstGeom prst="rect">
              <a:avLst/>
            </a:prstGeom>
            <a:noFill/>
            <a:ln w="9525" algn="ctr">
              <a:noFill/>
              <a:miter lim="800000"/>
              <a:headEnd/>
              <a:tailEnd/>
            </a:ln>
          </p:spPr>
        </p:pic>
        <p:pic>
          <p:nvPicPr>
            <p:cNvPr id="15365" name="Picture 10"/>
            <p:cNvPicPr>
              <a:picLocks noChangeAspect="1" noChangeArrowheads="1"/>
            </p:cNvPicPr>
            <p:nvPr/>
          </p:nvPicPr>
          <p:blipFill>
            <a:blip r:embed="rId3"/>
            <a:srcRect/>
            <a:stretch>
              <a:fillRect/>
            </a:stretch>
          </p:blipFill>
          <p:spPr bwMode="auto">
            <a:xfrm>
              <a:off x="1584" y="3168"/>
              <a:ext cx="1104" cy="740"/>
            </a:xfrm>
            <a:prstGeom prst="rect">
              <a:avLst/>
            </a:prstGeom>
            <a:noFill/>
            <a:ln w="9525" algn="ctr">
              <a:noFill/>
              <a:miter lim="800000"/>
              <a:headEnd/>
              <a:tailEnd/>
            </a:ln>
          </p:spPr>
        </p:pic>
        <p:pic>
          <p:nvPicPr>
            <p:cNvPr id="15366" name="Picture 11"/>
            <p:cNvPicPr>
              <a:picLocks noChangeAspect="1" noChangeArrowheads="1"/>
            </p:cNvPicPr>
            <p:nvPr/>
          </p:nvPicPr>
          <p:blipFill>
            <a:blip r:embed="rId4"/>
            <a:srcRect/>
            <a:stretch>
              <a:fillRect/>
            </a:stretch>
          </p:blipFill>
          <p:spPr bwMode="auto">
            <a:xfrm>
              <a:off x="2688" y="3168"/>
              <a:ext cx="1104" cy="740"/>
            </a:xfrm>
            <a:prstGeom prst="rect">
              <a:avLst/>
            </a:prstGeom>
            <a:noFill/>
            <a:ln w="9525" algn="ctr">
              <a:noFill/>
              <a:miter lim="800000"/>
              <a:headEnd/>
              <a:tailEnd/>
            </a:ln>
          </p:spPr>
        </p:pic>
        <p:pic>
          <p:nvPicPr>
            <p:cNvPr id="15367" name="Picture 12"/>
            <p:cNvPicPr>
              <a:picLocks noChangeAspect="1" noChangeArrowheads="1"/>
            </p:cNvPicPr>
            <p:nvPr/>
          </p:nvPicPr>
          <p:blipFill>
            <a:blip r:embed="rId5"/>
            <a:srcRect/>
            <a:stretch>
              <a:fillRect/>
            </a:stretch>
          </p:blipFill>
          <p:spPr bwMode="auto">
            <a:xfrm>
              <a:off x="3792" y="3168"/>
              <a:ext cx="1104" cy="740"/>
            </a:xfrm>
            <a:prstGeom prst="rect">
              <a:avLst/>
            </a:prstGeom>
            <a:noFill/>
            <a:ln w="9525" algn="ctr">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p:cTn id="7" dur="5000" fill="hold"/>
                                        <p:tgtEl>
                                          <p:spTgt spid="126978"/>
                                        </p:tgtEl>
                                        <p:attrNameLst>
                                          <p:attrName>ppt_w</p:attrName>
                                        </p:attrNameLst>
                                      </p:cBhvr>
                                      <p:tavLst>
                                        <p:tav tm="0" fmla="#ppt_w*sin(2.5*pi*$)">
                                          <p:val>
                                            <p:fltVal val="0"/>
                                          </p:val>
                                        </p:tav>
                                        <p:tav tm="100000">
                                          <p:val>
                                            <p:fltVal val="1"/>
                                          </p:val>
                                        </p:tav>
                                      </p:tavLst>
                                    </p:anim>
                                    <p:anim calcmode="lin" valueType="num">
                                      <p:cBhvr>
                                        <p:cTn id="8" dur="5000" fill="hold"/>
                                        <p:tgtEl>
                                          <p:spTgt spid="1269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bwMode="auto">
          <a:xfrm>
            <a:off x="228600" y="1600200"/>
            <a:ext cx="8637588" cy="12192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defRPr/>
            </a:pPr>
            <a:r>
              <a:rPr lang="en-GB" sz="3600" kern="1200" dirty="0">
                <a:solidFill>
                  <a:srgbClr val="002060"/>
                </a:solidFill>
                <a:latin typeface="Verdana" pitchFamily="34" charset="0"/>
                <a:ea typeface="+mn-ea"/>
                <a:cs typeface="+mn-cs"/>
              </a:rPr>
              <a:t>Coordination of national collective bargaining policies</a:t>
            </a:r>
          </a:p>
        </p:txBody>
      </p:sp>
      <p:sp>
        <p:nvSpPr>
          <p:cNvPr id="24578" name="Rectangle 3"/>
          <p:cNvSpPr>
            <a:spLocks noGrp="1" noChangeArrowheads="1"/>
          </p:cNvSpPr>
          <p:nvPr>
            <p:ph type="body" idx="1"/>
          </p:nvPr>
        </p:nvSpPr>
        <p:spPr bwMode="auto">
          <a:xfrm>
            <a:off x="685800" y="3048000"/>
            <a:ext cx="7772400" cy="3429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spcBef>
                <a:spcPct val="35000"/>
              </a:spcBef>
            </a:pPr>
            <a:r>
              <a:rPr lang="en-GB" sz="2800" b="1" smtClean="0">
                <a:latin typeface="Verdana" pitchFamily="34" charset="0"/>
              </a:rPr>
              <a:t>Working Time Charter</a:t>
            </a:r>
          </a:p>
          <a:p>
            <a:pPr lvl="1"/>
            <a:r>
              <a:rPr lang="en-GB" smtClean="0">
                <a:latin typeface="Verdana" pitchFamily="34" charset="0"/>
              </a:rPr>
              <a:t>Common Demand: 35 hours/week</a:t>
            </a:r>
          </a:p>
          <a:p>
            <a:pPr lvl="1"/>
            <a:r>
              <a:rPr lang="fr-BE" smtClean="0">
                <a:latin typeface="Verdana" pitchFamily="34" charset="0"/>
              </a:rPr>
              <a:t>Maximum 1750 </a:t>
            </a:r>
            <a:r>
              <a:rPr lang="en-GB" smtClean="0">
                <a:latin typeface="Verdana" pitchFamily="34" charset="0"/>
              </a:rPr>
              <a:t>Hours/year</a:t>
            </a:r>
          </a:p>
          <a:p>
            <a:pPr lvl="1"/>
            <a:r>
              <a:rPr lang="fr-BE" smtClean="0">
                <a:latin typeface="Verdana" pitchFamily="34" charset="0"/>
              </a:rPr>
              <a:t>Maximum 100 </a:t>
            </a:r>
            <a:r>
              <a:rPr lang="en-GB" smtClean="0">
                <a:latin typeface="Verdana" pitchFamily="34" charset="0"/>
              </a:rPr>
              <a:t>hours Paid Overtime</a:t>
            </a:r>
          </a:p>
          <a:p>
            <a:r>
              <a:rPr lang="en-GB" sz="2800" b="1" smtClean="0">
                <a:latin typeface="Verdana" pitchFamily="34" charset="0"/>
              </a:rPr>
              <a:t>Flexibility must be negotiated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bwMode="auto">
          <a:xfrm>
            <a:off x="228600" y="1600200"/>
            <a:ext cx="8637588" cy="12192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defRPr/>
            </a:pPr>
            <a:r>
              <a:rPr lang="en-GB" sz="3600" kern="1200" dirty="0">
                <a:solidFill>
                  <a:srgbClr val="002060"/>
                </a:solidFill>
                <a:latin typeface="Verdana" pitchFamily="34" charset="0"/>
                <a:ea typeface="+mn-ea"/>
                <a:cs typeface="+mn-cs"/>
              </a:rPr>
              <a:t>Coordination of national collective bargaining policies</a:t>
            </a:r>
          </a:p>
        </p:txBody>
      </p:sp>
      <p:sp>
        <p:nvSpPr>
          <p:cNvPr id="25602" name="Rectangle 3"/>
          <p:cNvSpPr>
            <a:spLocks noGrp="1" noChangeArrowheads="1"/>
          </p:cNvSpPr>
          <p:nvPr>
            <p:ph type="body" idx="1"/>
          </p:nvPr>
        </p:nvSpPr>
        <p:spPr bwMode="auto">
          <a:xfrm>
            <a:off x="685800" y="3048000"/>
            <a:ext cx="7772400" cy="3429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GB" sz="2800" b="1" smtClean="0">
                <a:latin typeface="Verdana" pitchFamily="34" charset="0"/>
              </a:rPr>
              <a:t>Wage coordination rule</a:t>
            </a:r>
          </a:p>
          <a:p>
            <a:pPr lvl="1"/>
            <a:r>
              <a:rPr lang="en-GB" sz="2400" smtClean="0">
                <a:latin typeface="Verdana" pitchFamily="34" charset="0"/>
              </a:rPr>
              <a:t>prevent wage dumping and a downward spiral in undercutting working conditions</a:t>
            </a:r>
            <a:endParaRPr lang="en-GB" sz="2400" b="1" smtClean="0">
              <a:latin typeface="Verdana" pitchFamily="34" charset="0"/>
            </a:endParaRPr>
          </a:p>
          <a:p>
            <a:pPr lvl="1"/>
            <a:r>
              <a:rPr lang="en-GB" sz="2400" smtClean="0">
                <a:latin typeface="Verdana" pitchFamily="34" charset="0"/>
              </a:rPr>
              <a:t>maintain Purchasing Power + balanced share of productivity gains</a:t>
            </a:r>
          </a:p>
          <a:p>
            <a:pPr lvl="1"/>
            <a:r>
              <a:rPr lang="en-GB" sz="2400" smtClean="0">
                <a:latin typeface="Verdana" pitchFamily="34" charset="0"/>
              </a:rPr>
              <a:t>Productivity Increase can be used for Qualitative Aspects</a:t>
            </a:r>
          </a:p>
          <a:p>
            <a:pPr>
              <a:spcBef>
                <a:spcPct val="35000"/>
              </a:spcBef>
            </a:pPr>
            <a:endParaRPr lang="en-GB" sz="2800" b="1" smtClean="0">
              <a:latin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bwMode="auto">
          <a:xfrm>
            <a:off x="990600" y="1676400"/>
            <a:ext cx="7772400" cy="731838"/>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defRPr/>
            </a:pPr>
            <a:r>
              <a:rPr lang="fr-BE" sz="3600" kern="1200" dirty="0" err="1">
                <a:solidFill>
                  <a:srgbClr val="002060"/>
                </a:solidFill>
                <a:latin typeface="Verdana" pitchFamily="34" charset="0"/>
                <a:ea typeface="+mn-ea"/>
                <a:cs typeface="+mn-cs"/>
              </a:rPr>
              <a:t>Other</a:t>
            </a:r>
            <a:r>
              <a:rPr lang="fr-BE" sz="3600" kern="1200" dirty="0">
                <a:solidFill>
                  <a:srgbClr val="002060"/>
                </a:solidFill>
                <a:latin typeface="Verdana" pitchFamily="34" charset="0"/>
                <a:ea typeface="+mn-ea"/>
                <a:cs typeface="+mn-cs"/>
              </a:rPr>
              <a:t> CB guidelines 1</a:t>
            </a:r>
            <a:endParaRPr lang="en-GB" sz="3600" kern="1200" dirty="0">
              <a:solidFill>
                <a:srgbClr val="002060"/>
              </a:solidFill>
              <a:latin typeface="Verdana" pitchFamily="34" charset="0"/>
              <a:ea typeface="+mn-ea"/>
              <a:cs typeface="+mn-cs"/>
            </a:endParaRPr>
          </a:p>
        </p:txBody>
      </p:sp>
      <p:sp>
        <p:nvSpPr>
          <p:cNvPr id="26626" name="Rectangle 3"/>
          <p:cNvSpPr>
            <a:spLocks noGrp="1" noChangeArrowheads="1"/>
          </p:cNvSpPr>
          <p:nvPr>
            <p:ph type="body" idx="1"/>
          </p:nvPr>
        </p:nvSpPr>
        <p:spPr bwMode="auto">
          <a:xfrm>
            <a:off x="685800" y="2590800"/>
            <a:ext cx="7772400" cy="36576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fr-BE" sz="2400" smtClean="0">
                <a:latin typeface="Verdana" pitchFamily="34" charset="0"/>
              </a:rPr>
              <a:t>Vocational Training Charter</a:t>
            </a:r>
          </a:p>
          <a:p>
            <a:pPr lvl="1"/>
            <a:r>
              <a:rPr lang="en-GB" sz="2000" smtClean="0">
                <a:latin typeface="Verdana" pitchFamily="34" charset="0"/>
              </a:rPr>
              <a:t>Individual Right for every Employee</a:t>
            </a:r>
          </a:p>
          <a:p>
            <a:pPr lvl="1">
              <a:spcBef>
                <a:spcPct val="35000"/>
              </a:spcBef>
            </a:pPr>
            <a:r>
              <a:rPr lang="en-GB" sz="2000" smtClean="0">
                <a:latin typeface="Verdana" pitchFamily="34" charset="0"/>
              </a:rPr>
              <a:t>Annual Plan Approved by Workers and Employees’ Reps </a:t>
            </a:r>
          </a:p>
          <a:p>
            <a:pPr lvl="1">
              <a:spcBef>
                <a:spcPct val="35000"/>
              </a:spcBef>
            </a:pPr>
            <a:r>
              <a:rPr lang="en-GB" sz="2000" smtClean="0">
                <a:latin typeface="Verdana" pitchFamily="34" charset="0"/>
              </a:rPr>
              <a:t>Costs Supported by Employers  </a:t>
            </a:r>
          </a:p>
          <a:p>
            <a:pPr>
              <a:spcBef>
                <a:spcPct val="35000"/>
              </a:spcBef>
            </a:pPr>
            <a:r>
              <a:rPr lang="fr-BE" sz="2400" smtClean="0">
                <a:latin typeface="Verdana" pitchFamily="34" charset="0"/>
              </a:rPr>
              <a:t>Social Charter</a:t>
            </a:r>
          </a:p>
          <a:p>
            <a:pPr lvl="1">
              <a:spcBef>
                <a:spcPct val="35000"/>
              </a:spcBef>
            </a:pPr>
            <a:r>
              <a:rPr lang="fr-BE" sz="2000" smtClean="0">
                <a:latin typeface="Verdana" pitchFamily="34" charset="0"/>
              </a:rPr>
              <a:t>Minimum guidelines on (early) retirement</a:t>
            </a:r>
          </a:p>
          <a:p>
            <a:pPr lvl="1">
              <a:spcBef>
                <a:spcPct val="35000"/>
              </a:spcBef>
            </a:pPr>
            <a:r>
              <a:rPr lang="fr-BE" sz="2000" smtClean="0">
                <a:latin typeface="Verdana" pitchFamily="34" charset="0"/>
              </a:rPr>
              <a:t>Minimum guidelines on career interruptions</a:t>
            </a:r>
          </a:p>
          <a:p>
            <a:pPr lvl="1">
              <a:spcBef>
                <a:spcPct val="35000"/>
              </a:spcBef>
            </a:pPr>
            <a:r>
              <a:rPr lang="fr-BE" sz="2000" smtClean="0">
                <a:latin typeface="Verdana" pitchFamily="34" charset="0"/>
              </a:rPr>
              <a:t>Minimum guidelines on sickness benefit systems</a:t>
            </a:r>
            <a:endParaRPr lang="en-GB" sz="2000" smtClean="0">
              <a:latin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bwMode="auto">
          <a:xfrm>
            <a:off x="685800" y="1630363"/>
            <a:ext cx="7772400" cy="731837"/>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defRPr/>
            </a:pPr>
            <a:r>
              <a:rPr lang="fr-BE" sz="3600" kern="1200" dirty="0" err="1">
                <a:solidFill>
                  <a:srgbClr val="002060"/>
                </a:solidFill>
                <a:latin typeface="Verdana" pitchFamily="34" charset="0"/>
                <a:ea typeface="+mn-ea"/>
                <a:cs typeface="+mn-cs"/>
              </a:rPr>
              <a:t>Other</a:t>
            </a:r>
            <a:r>
              <a:rPr lang="fr-BE" sz="3600" kern="1200" dirty="0">
                <a:solidFill>
                  <a:srgbClr val="002060"/>
                </a:solidFill>
                <a:latin typeface="Verdana" pitchFamily="34" charset="0"/>
                <a:ea typeface="+mn-ea"/>
                <a:cs typeface="+mn-cs"/>
              </a:rPr>
              <a:t> CB guidelines 2</a:t>
            </a:r>
            <a:endParaRPr lang="en-GB" sz="3600" kern="1200" dirty="0">
              <a:solidFill>
                <a:srgbClr val="002060"/>
              </a:solidFill>
              <a:latin typeface="Verdana" pitchFamily="34" charset="0"/>
              <a:ea typeface="+mn-ea"/>
              <a:cs typeface="+mn-cs"/>
            </a:endParaRPr>
          </a:p>
        </p:txBody>
      </p:sp>
      <p:sp>
        <p:nvSpPr>
          <p:cNvPr id="27650" name="Rectangle 3"/>
          <p:cNvSpPr>
            <a:spLocks noGrp="1" noChangeArrowheads="1"/>
          </p:cNvSpPr>
          <p:nvPr>
            <p:ph type="body" idx="1"/>
          </p:nvPr>
        </p:nvSpPr>
        <p:spPr bwMode="auto">
          <a:xfrm>
            <a:off x="685800" y="2590800"/>
            <a:ext cx="7772400" cy="36576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fr-BE" sz="2400" smtClean="0">
                <a:latin typeface="Verdana" pitchFamily="34" charset="0"/>
              </a:rPr>
              <a:t>Financial participation / flexible pay systems</a:t>
            </a:r>
          </a:p>
          <a:p>
            <a:pPr lvl="1"/>
            <a:r>
              <a:rPr lang="fr-BE" sz="2000" smtClean="0">
                <a:latin typeface="Verdana" pitchFamily="34" charset="0"/>
              </a:rPr>
              <a:t>Respect for voluntary nature</a:t>
            </a:r>
            <a:endParaRPr lang="en-GB" sz="2000" smtClean="0">
              <a:latin typeface="Verdana" pitchFamily="34" charset="0"/>
            </a:endParaRPr>
          </a:p>
          <a:p>
            <a:pPr lvl="1">
              <a:spcBef>
                <a:spcPct val="35000"/>
              </a:spcBef>
            </a:pPr>
            <a:r>
              <a:rPr lang="fr-BE" sz="2000" smtClean="0">
                <a:latin typeface="Verdana" pitchFamily="34" charset="0"/>
              </a:rPr>
              <a:t>Financial participation		wages</a:t>
            </a:r>
            <a:endParaRPr lang="en-GB" sz="2000" smtClean="0">
              <a:latin typeface="Verdana" pitchFamily="34" charset="0"/>
            </a:endParaRPr>
          </a:p>
          <a:p>
            <a:pPr lvl="1">
              <a:spcBef>
                <a:spcPct val="35000"/>
              </a:spcBef>
            </a:pPr>
            <a:r>
              <a:rPr lang="en-GB" sz="2000" smtClean="0">
                <a:latin typeface="Verdana" pitchFamily="34" charset="0"/>
              </a:rPr>
              <a:t>Trade union involvment and control mechanism </a:t>
            </a:r>
          </a:p>
          <a:p>
            <a:pPr>
              <a:spcBef>
                <a:spcPct val="35000"/>
              </a:spcBef>
            </a:pPr>
            <a:r>
              <a:rPr lang="fr-BE" sz="2400" smtClean="0">
                <a:latin typeface="Verdana" pitchFamily="34" charset="0"/>
              </a:rPr>
              <a:t>Precarious employment</a:t>
            </a:r>
          </a:p>
          <a:p>
            <a:pPr lvl="1">
              <a:spcBef>
                <a:spcPct val="35000"/>
              </a:spcBef>
            </a:pPr>
            <a:r>
              <a:rPr lang="fr-BE" sz="2000" smtClean="0">
                <a:latin typeface="Verdana" pitchFamily="34" charset="0"/>
              </a:rPr>
              <a:t>Opposed to unsecure employment contracts/conditions</a:t>
            </a:r>
          </a:p>
          <a:p>
            <a:pPr lvl="1">
              <a:spcBef>
                <a:spcPct val="35000"/>
              </a:spcBef>
            </a:pPr>
            <a:r>
              <a:rPr lang="fr-BE" sz="2000" smtClean="0">
                <a:latin typeface="Verdana" pitchFamily="34" charset="0"/>
              </a:rPr>
              <a:t>Need to provide job security, social security, …</a:t>
            </a:r>
          </a:p>
          <a:p>
            <a:pPr lvl="1">
              <a:spcBef>
                <a:spcPct val="35000"/>
              </a:spcBef>
            </a:pPr>
            <a:r>
              <a:rPr lang="fr-BE" sz="2000" smtClean="0">
                <a:latin typeface="Verdana" pitchFamily="34" charset="0"/>
              </a:rPr>
              <a:t>Equal opportunities (in and outside companies)</a:t>
            </a:r>
            <a:endParaRPr lang="en-GB" sz="2000" smtClean="0">
              <a:latin typeface="Verdana" pitchFamily="34" charset="0"/>
            </a:endParaRPr>
          </a:p>
        </p:txBody>
      </p:sp>
      <p:sp>
        <p:nvSpPr>
          <p:cNvPr id="27651" name="AutoShape 4"/>
          <p:cNvSpPr>
            <a:spLocks noChangeArrowheads="1"/>
          </p:cNvSpPr>
          <p:nvPr/>
        </p:nvSpPr>
        <p:spPr bwMode="auto">
          <a:xfrm>
            <a:off x="4419600" y="3505200"/>
            <a:ext cx="838200" cy="257175"/>
          </a:xfrm>
          <a:prstGeom prst="leftRightArrow">
            <a:avLst>
              <a:gd name="adj1" fmla="val 50000"/>
              <a:gd name="adj2" fmla="val 65185"/>
            </a:avLst>
          </a:prstGeom>
          <a:solidFill>
            <a:schemeClr val="accent1"/>
          </a:solidFill>
          <a:ln w="9525">
            <a:solidFill>
              <a:schemeClr val="tx1"/>
            </a:solidFill>
            <a:miter lim="800000"/>
            <a:headEnd/>
            <a:tailEnd/>
          </a:ln>
        </p:spPr>
        <p:txBody>
          <a:bodyPr wrap="none" anchor="ctr"/>
          <a:lstStyle/>
          <a:p>
            <a:pPr algn="ctr"/>
            <a:endParaRPr lang="nl-B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bwMode="auto">
          <a:xfrm>
            <a:off x="457200" y="1624013"/>
            <a:ext cx="8229600" cy="1423987"/>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defRPr/>
            </a:pPr>
            <a:r>
              <a:rPr lang="en-GB" sz="3600" kern="1200" dirty="0">
                <a:solidFill>
                  <a:srgbClr val="002060"/>
                </a:solidFill>
                <a:latin typeface="Verdana" pitchFamily="34" charset="0"/>
                <a:ea typeface="+mn-ea"/>
                <a:cs typeface="+mn-cs"/>
              </a:rPr>
              <a:t>Regional Network of Observers</a:t>
            </a:r>
          </a:p>
        </p:txBody>
      </p:sp>
      <p:sp>
        <p:nvSpPr>
          <p:cNvPr id="28674" name="Rectangle 3"/>
          <p:cNvSpPr>
            <a:spLocks noGrp="1" noChangeArrowheads="1"/>
          </p:cNvSpPr>
          <p:nvPr>
            <p:ph type="body" idx="1"/>
          </p:nvPr>
        </p:nvSpPr>
        <p:spPr bwMode="auto">
          <a:xfrm>
            <a:off x="457200" y="2667000"/>
            <a:ext cx="8229600" cy="301625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GB" sz="2400" smtClean="0">
                <a:latin typeface="Verdana" pitchFamily="34" charset="0"/>
              </a:rPr>
              <a:t>Networks in relevant regions</a:t>
            </a:r>
          </a:p>
          <a:p>
            <a:pPr>
              <a:lnSpc>
                <a:spcPct val="90000"/>
              </a:lnSpc>
            </a:pPr>
            <a:r>
              <a:rPr lang="en-GB" sz="2400" smtClean="0">
                <a:latin typeface="Verdana" pitchFamily="34" charset="0"/>
              </a:rPr>
              <a:t>Aim: Pro-active Coordination of Collective Policies</a:t>
            </a:r>
          </a:p>
          <a:p>
            <a:pPr>
              <a:lnSpc>
                <a:spcPct val="90000"/>
              </a:lnSpc>
            </a:pPr>
            <a:r>
              <a:rPr lang="en-GB" sz="2400" smtClean="0">
                <a:latin typeface="Verdana" pitchFamily="34" charset="0"/>
              </a:rPr>
              <a:t>Participation in bargaining rounds</a:t>
            </a:r>
          </a:p>
          <a:p>
            <a:pPr>
              <a:lnSpc>
                <a:spcPct val="90000"/>
              </a:lnSpc>
            </a:pPr>
            <a:r>
              <a:rPr lang="en-GB" sz="2400" smtClean="0">
                <a:latin typeface="Verdana" pitchFamily="34" charset="0"/>
              </a:rPr>
              <a:t>Trans-national comparisons</a:t>
            </a:r>
          </a:p>
          <a:p>
            <a:pPr>
              <a:lnSpc>
                <a:spcPct val="90000"/>
              </a:lnSpc>
            </a:pPr>
            <a:r>
              <a:rPr lang="en-GB" sz="2400" smtClean="0">
                <a:latin typeface="Verdana" pitchFamily="34" charset="0"/>
              </a:rPr>
              <a:t>Signal to Employers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bwMode="auto">
          <a:xfrm>
            <a:off x="722313" y="1600200"/>
            <a:ext cx="7707312" cy="5461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GB" sz="4000" smtClean="0">
                <a:solidFill>
                  <a:schemeClr val="tx1"/>
                </a:solidFill>
                <a:latin typeface="Verdana" pitchFamily="34" charset="0"/>
              </a:rPr>
              <a:t>Company Policy</a:t>
            </a:r>
          </a:p>
        </p:txBody>
      </p:sp>
      <p:sp>
        <p:nvSpPr>
          <p:cNvPr id="29698" name="Rectangle 3"/>
          <p:cNvSpPr>
            <a:spLocks noGrp="1" noChangeArrowheads="1"/>
          </p:cNvSpPr>
          <p:nvPr>
            <p:ph type="body" idx="1"/>
          </p:nvPr>
        </p:nvSpPr>
        <p:spPr bwMode="auto">
          <a:xfrm>
            <a:off x="468313" y="2579688"/>
            <a:ext cx="8280400" cy="3287712"/>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GB" smtClean="0">
                <a:latin typeface="Verdana" pitchFamily="34" charset="0"/>
              </a:rPr>
              <a:t>Negotiations on European MNC level</a:t>
            </a:r>
          </a:p>
          <a:p>
            <a:r>
              <a:rPr lang="fr-BE" smtClean="0">
                <a:latin typeface="Verdana" pitchFamily="34" charset="0"/>
              </a:rPr>
              <a:t>Internal Procedure EMF</a:t>
            </a:r>
          </a:p>
          <a:p>
            <a:pPr lvl="1"/>
            <a:r>
              <a:rPr lang="fr-BE" smtClean="0">
                <a:latin typeface="Verdana" pitchFamily="34" charset="0"/>
              </a:rPr>
              <a:t>Mandate</a:t>
            </a:r>
          </a:p>
          <a:p>
            <a:pPr lvl="1"/>
            <a:r>
              <a:rPr lang="fr-BE" smtClean="0">
                <a:latin typeface="Verdana" pitchFamily="34" charset="0"/>
              </a:rPr>
              <a:t>Consultation</a:t>
            </a:r>
          </a:p>
          <a:p>
            <a:pPr lvl="1"/>
            <a:r>
              <a:rPr lang="fr-BE" smtClean="0">
                <a:latin typeface="Verdana" pitchFamily="34" charset="0"/>
              </a:rPr>
              <a:t>Majority decision (2/3 in each country)</a:t>
            </a:r>
          </a:p>
          <a:p>
            <a:pPr lvl="1"/>
            <a:r>
              <a:rPr lang="fr-BE" smtClean="0">
                <a:latin typeface="Verdana" pitchFamily="34" charset="0"/>
              </a:rPr>
              <a:t>National implementation</a:t>
            </a:r>
            <a:endParaRPr lang="en-GB" smtClean="0">
              <a:latin typeface="Verdan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bwMode="auto">
          <a:xfrm>
            <a:off x="685800" y="1630363"/>
            <a:ext cx="7772400" cy="731837"/>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fr-BE" sz="4000" smtClean="0">
                <a:solidFill>
                  <a:schemeClr val="tx1"/>
                </a:solidFill>
                <a:latin typeface="Verdana" pitchFamily="34" charset="0"/>
              </a:rPr>
              <a:t>First EMF Common Demand</a:t>
            </a:r>
            <a:endParaRPr lang="en-GB" sz="4000" smtClean="0">
              <a:solidFill>
                <a:schemeClr val="tx1"/>
              </a:solidFill>
              <a:latin typeface="Verdana" pitchFamily="34" charset="0"/>
            </a:endParaRPr>
          </a:p>
        </p:txBody>
      </p:sp>
      <p:sp>
        <p:nvSpPr>
          <p:cNvPr id="30722" name="Rectangle 3"/>
          <p:cNvSpPr>
            <a:spLocks noGrp="1" noChangeArrowheads="1"/>
          </p:cNvSpPr>
          <p:nvPr>
            <p:ph type="body" idx="1"/>
          </p:nvPr>
        </p:nvSpPr>
        <p:spPr bwMode="auto">
          <a:xfrm>
            <a:off x="685800" y="2590800"/>
            <a:ext cx="7772400" cy="36576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fr-BE" sz="2400" smtClean="0">
                <a:latin typeface="Verdana" pitchFamily="34" charset="0"/>
              </a:rPr>
              <a:t>The Individual Right to Training guaranteed by collective agreements</a:t>
            </a:r>
          </a:p>
          <a:p>
            <a:pPr lvl="1"/>
            <a:r>
              <a:rPr lang="fr-BE" sz="2000" smtClean="0">
                <a:latin typeface="Verdana" pitchFamily="34" charset="0"/>
              </a:rPr>
              <a:t>New important step in coordination strategy &gt; ex ante in stead of ex post coordination</a:t>
            </a:r>
          </a:p>
          <a:p>
            <a:pPr lvl="1"/>
            <a:r>
              <a:rPr lang="fr-BE" sz="2000" smtClean="0">
                <a:latin typeface="Verdana" pitchFamily="34" charset="0"/>
              </a:rPr>
              <a:t>Important new signal to employers: continue to coordinate our collective bargaining</a:t>
            </a:r>
          </a:p>
          <a:p>
            <a:pPr lvl="1"/>
            <a:r>
              <a:rPr lang="fr-BE" sz="2000" smtClean="0">
                <a:latin typeface="Verdana" pitchFamily="34" charset="0"/>
              </a:rPr>
              <a:t>Flexible choice list for implementation &gt; integrating national systems and conditions</a:t>
            </a:r>
          </a:p>
          <a:p>
            <a:pPr lvl="1"/>
            <a:r>
              <a:rPr lang="fr-BE" sz="2000" smtClean="0">
                <a:latin typeface="Verdana" pitchFamily="34" charset="0"/>
              </a:rPr>
              <a:t>Campaign running during 4 year period</a:t>
            </a:r>
          </a:p>
          <a:p>
            <a:pPr lvl="1"/>
            <a:r>
              <a:rPr lang="fr-BE" sz="2000" smtClean="0">
                <a:latin typeface="Verdana" pitchFamily="34" charset="0"/>
              </a:rPr>
              <a:t>Road maps for implementation</a:t>
            </a:r>
            <a:endParaRPr lang="en-GB" sz="2000" smtClean="0">
              <a:latin typeface="Verdan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bwMode="auto">
          <a:xfrm>
            <a:off x="304800" y="1600200"/>
            <a:ext cx="8637588" cy="762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600" smtClean="0">
                <a:solidFill>
                  <a:srgbClr val="002060"/>
                </a:solidFill>
                <a:latin typeface="Verdana" pitchFamily="34" charset="0"/>
              </a:rPr>
              <a:t>What is a Common Demand?</a:t>
            </a:r>
          </a:p>
        </p:txBody>
      </p:sp>
      <p:sp>
        <p:nvSpPr>
          <p:cNvPr id="31746" name="Rectangle 3"/>
          <p:cNvSpPr>
            <a:spLocks noGrp="1" noChangeArrowheads="1"/>
          </p:cNvSpPr>
          <p:nvPr>
            <p:ph type="body" idx="1"/>
          </p:nvPr>
        </p:nvSpPr>
        <p:spPr bwMode="auto">
          <a:xfrm>
            <a:off x="457200" y="2438400"/>
            <a:ext cx="8229600" cy="36576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mtClean="0"/>
              <a:t> 	</a:t>
            </a:r>
            <a:r>
              <a:rPr lang="en-US" sz="2600" smtClean="0">
                <a:latin typeface="Verdana" pitchFamily="34" charset="0"/>
              </a:rPr>
              <a:t>The Common Demand includes:</a:t>
            </a:r>
          </a:p>
          <a:p>
            <a:pPr eaLnBrk="1" hangingPunct="1">
              <a:buFontTx/>
              <a:buNone/>
            </a:pPr>
            <a:r>
              <a:rPr lang="en-US" sz="2600" smtClean="0">
                <a:latin typeface="Verdana" pitchFamily="34" charset="0"/>
              </a:rPr>
              <a:t> </a:t>
            </a:r>
          </a:p>
          <a:p>
            <a:pPr lvl="1" eaLnBrk="1" hangingPunct="1">
              <a:buFont typeface="Wingdings" pitchFamily="2" charset="2"/>
              <a:buChar char="§"/>
            </a:pPr>
            <a:r>
              <a:rPr lang="en-US" sz="2600" smtClean="0">
                <a:latin typeface="Verdana" pitchFamily="34" charset="0"/>
              </a:rPr>
              <a:t> Political goals agreed at European level; </a:t>
            </a:r>
          </a:p>
          <a:p>
            <a:pPr lvl="1" eaLnBrk="1" hangingPunct="1">
              <a:buFont typeface="Wingdings" pitchFamily="2" charset="2"/>
              <a:buChar char="§"/>
            </a:pPr>
            <a:r>
              <a:rPr lang="en-US" sz="2600" smtClean="0">
                <a:latin typeface="Verdana" pitchFamily="34" charset="0"/>
              </a:rPr>
              <a:t> A method of implementation (“Open Method of Co-ordination“- OMC); </a:t>
            </a:r>
          </a:p>
          <a:p>
            <a:pPr lvl="1" eaLnBrk="1" hangingPunct="1">
              <a:buFont typeface="Wingdings" pitchFamily="2" charset="2"/>
              <a:buChar char="§"/>
            </a:pPr>
            <a:r>
              <a:rPr lang="en-US" sz="2600" smtClean="0">
                <a:latin typeface="Verdana" pitchFamily="34" charset="0"/>
              </a:rPr>
              <a:t> A timeframe; </a:t>
            </a:r>
          </a:p>
          <a:p>
            <a:pPr lvl="1" eaLnBrk="1" hangingPunct="1">
              <a:buFont typeface="Wingdings" pitchFamily="2" charset="2"/>
              <a:buChar char="§"/>
            </a:pPr>
            <a:r>
              <a:rPr lang="en-US" sz="2600" smtClean="0">
                <a:latin typeface="Verdana" pitchFamily="34" charset="0"/>
              </a:rPr>
              <a:t> A campaign</a:t>
            </a:r>
            <a:endParaRPr lang="en-GB" sz="2600" smtClean="0">
              <a:latin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bwMode="auto">
          <a:xfrm>
            <a:off x="506413" y="1676400"/>
            <a:ext cx="8637587" cy="762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600" smtClean="0">
                <a:solidFill>
                  <a:srgbClr val="002060"/>
                </a:solidFill>
                <a:latin typeface="Verdana" pitchFamily="34" charset="0"/>
              </a:rPr>
              <a:t>Elements of a common demand</a:t>
            </a:r>
          </a:p>
        </p:txBody>
      </p:sp>
      <p:sp>
        <p:nvSpPr>
          <p:cNvPr id="32770" name="Rectangle 3"/>
          <p:cNvSpPr>
            <a:spLocks noGrp="1" noChangeArrowheads="1"/>
          </p:cNvSpPr>
          <p:nvPr>
            <p:ph type="body" idx="1"/>
          </p:nvPr>
        </p:nvSpPr>
        <p:spPr bwMode="auto">
          <a:xfrm>
            <a:off x="457200" y="2362200"/>
            <a:ext cx="8229600" cy="39624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
            </a:pPr>
            <a:r>
              <a:rPr lang="en-US" sz="2000" b="1" i="1" smtClean="0">
                <a:solidFill>
                  <a:srgbClr val="002060"/>
                </a:solidFill>
                <a:latin typeface="Verdana" pitchFamily="34" charset="0"/>
              </a:rPr>
              <a:t>First Step: </a:t>
            </a:r>
            <a:endParaRPr lang="en-US" sz="2000" smtClean="0">
              <a:solidFill>
                <a:srgbClr val="002060"/>
              </a:solidFill>
              <a:latin typeface="Verdana" pitchFamily="34" charset="0"/>
            </a:endParaRPr>
          </a:p>
          <a:p>
            <a:pPr lvl="1" eaLnBrk="1" hangingPunct="1"/>
            <a:r>
              <a:rPr lang="en-US" sz="2000" smtClean="0">
                <a:latin typeface="Verdana" pitchFamily="34" charset="0"/>
              </a:rPr>
              <a:t>An Agreement on the political goals at European level at the EMF Collective Bargaining Policy Conference - after receiving the green light from the Executive Committee</a:t>
            </a:r>
          </a:p>
          <a:p>
            <a:pPr eaLnBrk="1" hangingPunct="1">
              <a:buFont typeface="Wingdings" pitchFamily="2" charset="2"/>
              <a:buChar char="§"/>
            </a:pPr>
            <a:r>
              <a:rPr lang="en-US" sz="2000" b="1" i="1" smtClean="0">
                <a:solidFill>
                  <a:srgbClr val="002060"/>
                </a:solidFill>
                <a:latin typeface="Verdana" pitchFamily="34" charset="0"/>
              </a:rPr>
              <a:t>Second Step: </a:t>
            </a:r>
            <a:endParaRPr lang="en-US" sz="2000" smtClean="0">
              <a:solidFill>
                <a:srgbClr val="002060"/>
              </a:solidFill>
              <a:latin typeface="Verdana" pitchFamily="34" charset="0"/>
            </a:endParaRPr>
          </a:p>
          <a:p>
            <a:pPr lvl="1" eaLnBrk="1" hangingPunct="1"/>
            <a:r>
              <a:rPr lang="en-US" sz="2000" smtClean="0">
                <a:latin typeface="Verdana" pitchFamily="34" charset="0"/>
              </a:rPr>
              <a:t>Translation of the EMF objectives into national implementation policy by the EMF affiliates. The affiliates define the most appropriate implementing measures in a roadmap </a:t>
            </a:r>
            <a:r>
              <a:rPr lang="en-US" sz="2000" i="1" smtClean="0">
                <a:latin typeface="Verdana" pitchFamily="34" charset="0"/>
              </a:rPr>
              <a:t>(SMH Croatia; Metalicy Bulgaria)</a:t>
            </a:r>
          </a:p>
          <a:p>
            <a:pPr eaLnBrk="1" hangingPunct="1">
              <a:buFont typeface="Wingdings" pitchFamily="2" charset="2"/>
              <a:buChar char="§"/>
            </a:pPr>
            <a:r>
              <a:rPr lang="en-US" sz="2000" b="1" i="1" smtClean="0">
                <a:solidFill>
                  <a:srgbClr val="002060"/>
                </a:solidFill>
                <a:latin typeface="Verdana" pitchFamily="34" charset="0"/>
              </a:rPr>
              <a:t>Third step: </a:t>
            </a:r>
            <a:endParaRPr lang="en-US" sz="2000" smtClean="0">
              <a:solidFill>
                <a:srgbClr val="002060"/>
              </a:solidFill>
              <a:latin typeface="Verdana" pitchFamily="34" charset="0"/>
            </a:endParaRPr>
          </a:p>
          <a:p>
            <a:pPr lvl="1" eaLnBrk="1" hangingPunct="1"/>
            <a:r>
              <a:rPr lang="en-US" sz="2000" smtClean="0">
                <a:latin typeface="Verdana" pitchFamily="34" charset="0"/>
              </a:rPr>
              <a:t>Evaluation and Benchmarking </a:t>
            </a:r>
            <a:endParaRPr lang="en-GB" sz="2000" smtClean="0">
              <a:latin typeface="Verdan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bwMode="auto">
          <a:xfrm>
            <a:off x="304800" y="1600200"/>
            <a:ext cx="8637588" cy="762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3600" smtClean="0">
                <a:solidFill>
                  <a:srgbClr val="002060"/>
                </a:solidFill>
                <a:latin typeface="Verdana" pitchFamily="34" charset="0"/>
              </a:rPr>
              <a:t>Roadmap</a:t>
            </a:r>
            <a:endParaRPr lang="en-GB" sz="3600" smtClean="0">
              <a:solidFill>
                <a:srgbClr val="002060"/>
              </a:solidFill>
              <a:latin typeface="Verdana" pitchFamily="34" charset="0"/>
            </a:endParaRPr>
          </a:p>
        </p:txBody>
      </p:sp>
      <p:sp>
        <p:nvSpPr>
          <p:cNvPr id="33794" name="Rectangle 3"/>
          <p:cNvSpPr>
            <a:spLocks noGrp="1" noChangeArrowheads="1"/>
          </p:cNvSpPr>
          <p:nvPr>
            <p:ph type="body" idx="1"/>
          </p:nvPr>
        </p:nvSpPr>
        <p:spPr bwMode="auto">
          <a:xfrm>
            <a:off x="457200" y="2362200"/>
            <a:ext cx="8229600" cy="29718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2000" b="1" smtClean="0"/>
              <a:t>What?</a:t>
            </a:r>
            <a:r>
              <a:rPr lang="en-US" sz="2000" smtClean="0"/>
              <a:t> </a:t>
            </a:r>
          </a:p>
          <a:p>
            <a:pPr lvl="1"/>
            <a:r>
              <a:rPr lang="en-US" sz="1800" smtClean="0"/>
              <a:t>Out of the choice list, given as examples and not limitative, used in a creative way and adapted to the national systems </a:t>
            </a:r>
          </a:p>
          <a:p>
            <a:r>
              <a:rPr lang="en-US" sz="2000" b="1" smtClean="0"/>
              <a:t>How ?</a:t>
            </a:r>
            <a:r>
              <a:rPr lang="en-US" sz="2000" smtClean="0"/>
              <a:t> </a:t>
            </a:r>
          </a:p>
          <a:p>
            <a:pPr lvl="1"/>
            <a:r>
              <a:rPr lang="en-US" sz="1800" smtClean="0"/>
              <a:t>What actions, what publications, which collective bargaining round, what level of negotiations, etc. </a:t>
            </a:r>
          </a:p>
          <a:p>
            <a:r>
              <a:rPr lang="en-US" sz="2000" b="1" smtClean="0"/>
              <a:t>When ?</a:t>
            </a:r>
          </a:p>
          <a:p>
            <a:pPr lvl="1"/>
            <a:r>
              <a:rPr lang="en-US" sz="1800" smtClean="0"/>
              <a:t> Timeframe</a:t>
            </a:r>
          </a:p>
          <a:p>
            <a:r>
              <a:rPr lang="en-US" sz="2000" b="1" smtClean="0"/>
              <a:t>Success criteria ?</a:t>
            </a:r>
          </a:p>
          <a:p>
            <a:pPr lvl="1"/>
            <a:r>
              <a:rPr lang="en-US" sz="1800" smtClean="0"/>
              <a:t> What does the trade union regard as a success regarding the Common Demand – Is it the process and/or the results? </a:t>
            </a:r>
            <a:endParaRPr lang="en-GB" sz="1800" smtClean="0"/>
          </a:p>
          <a:p>
            <a:endParaRPr lang="en-GB" sz="2000" smtClean="0">
              <a:latin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bwMode="auto">
          <a:xfrm>
            <a:off x="304800" y="1600200"/>
            <a:ext cx="8637588" cy="762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defRPr/>
            </a:pPr>
            <a:r>
              <a:rPr lang="en-GB" sz="3600" kern="1200" dirty="0">
                <a:solidFill>
                  <a:srgbClr val="002060"/>
                </a:solidFill>
                <a:latin typeface="Verdana" pitchFamily="34" charset="0"/>
                <a:ea typeface="+mn-ea"/>
                <a:cs typeface="+mn-cs"/>
              </a:rPr>
              <a:t>Content</a:t>
            </a:r>
          </a:p>
        </p:txBody>
      </p:sp>
      <p:sp>
        <p:nvSpPr>
          <p:cNvPr id="16386" name="Rectangle 3"/>
          <p:cNvSpPr>
            <a:spLocks noGrp="1" noChangeArrowheads="1"/>
          </p:cNvSpPr>
          <p:nvPr>
            <p:ph type="body" idx="1"/>
          </p:nvPr>
        </p:nvSpPr>
        <p:spPr bwMode="auto">
          <a:xfrm>
            <a:off x="457200" y="2655888"/>
            <a:ext cx="8229600" cy="29718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GB" sz="2400" smtClean="0">
                <a:latin typeface="Verdana" pitchFamily="34" charset="0"/>
              </a:rPr>
              <a:t>What is the EMF?</a:t>
            </a:r>
          </a:p>
          <a:p>
            <a:r>
              <a:rPr lang="en-GB" sz="2400" smtClean="0">
                <a:latin typeface="Verdana" pitchFamily="34" charset="0"/>
              </a:rPr>
              <a:t>Collective Bargaining at the EMF</a:t>
            </a:r>
          </a:p>
          <a:p>
            <a:r>
              <a:rPr lang="en-GB" sz="2400" smtClean="0">
                <a:latin typeface="Verdana" pitchFamily="34" charset="0"/>
              </a:rPr>
              <a:t>What is a common demand?</a:t>
            </a:r>
          </a:p>
          <a:p>
            <a:r>
              <a:rPr lang="en-GB" sz="2400" smtClean="0">
                <a:latin typeface="Verdana" pitchFamily="34" charset="0"/>
              </a:rPr>
              <a:t>1</a:t>
            </a:r>
            <a:r>
              <a:rPr lang="en-GB" sz="2400" baseline="30000" smtClean="0">
                <a:latin typeface="Verdana" pitchFamily="34" charset="0"/>
              </a:rPr>
              <a:t>st</a:t>
            </a:r>
            <a:r>
              <a:rPr lang="en-GB" sz="2400" smtClean="0">
                <a:latin typeface="Verdana" pitchFamily="34" charset="0"/>
              </a:rPr>
              <a:t> Common Demand</a:t>
            </a:r>
          </a:p>
          <a:p>
            <a:r>
              <a:rPr lang="en-GB" sz="2400" smtClean="0">
                <a:latin typeface="Verdana" pitchFamily="34" charset="0"/>
              </a:rPr>
              <a:t>2</a:t>
            </a:r>
            <a:r>
              <a:rPr lang="en-GB" sz="2400" baseline="30000" smtClean="0">
                <a:latin typeface="Verdana" pitchFamily="34" charset="0"/>
              </a:rPr>
              <a:t>nd</a:t>
            </a:r>
            <a:r>
              <a:rPr lang="en-GB" sz="2400" smtClean="0">
                <a:latin typeface="Verdana" pitchFamily="34" charset="0"/>
              </a:rPr>
              <a:t> Common Demand</a:t>
            </a:r>
          </a:p>
          <a:p>
            <a:r>
              <a:rPr lang="en-GB" sz="2400" smtClean="0">
                <a:latin typeface="Verdana" pitchFamily="34" charset="0"/>
              </a:rPr>
              <a:t>Outlook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bwMode="auto">
          <a:xfrm>
            <a:off x="304800" y="1600200"/>
            <a:ext cx="8637588" cy="762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3600" smtClean="0">
                <a:solidFill>
                  <a:srgbClr val="002060"/>
                </a:solidFill>
                <a:latin typeface="Verdana" pitchFamily="34" charset="0"/>
              </a:rPr>
              <a:t>Roadmap II</a:t>
            </a:r>
            <a:endParaRPr lang="en-GB" sz="3600" smtClean="0">
              <a:solidFill>
                <a:srgbClr val="002060"/>
              </a:solidFill>
              <a:latin typeface="Verdana" pitchFamily="34" charset="0"/>
            </a:endParaRPr>
          </a:p>
        </p:txBody>
      </p:sp>
      <p:sp>
        <p:nvSpPr>
          <p:cNvPr id="34818" name="Rectangle 3"/>
          <p:cNvSpPr>
            <a:spLocks noGrp="1" noChangeArrowheads="1"/>
          </p:cNvSpPr>
          <p:nvPr>
            <p:ph type="body" idx="1"/>
          </p:nvPr>
        </p:nvSpPr>
        <p:spPr bwMode="auto">
          <a:xfrm>
            <a:off x="457200" y="2362200"/>
            <a:ext cx="8229600" cy="29718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lvl="1" algn="just"/>
            <a:r>
              <a:rPr lang="en-US" sz="2000" smtClean="0"/>
              <a:t>These roadmaps have to be sent to the EMF Secretariat within a 4-month period after the decision in the Collective Bargaining Conference.</a:t>
            </a:r>
          </a:p>
          <a:p>
            <a:pPr lvl="1" algn="just"/>
            <a:endParaRPr lang="en-US" sz="2000" smtClean="0"/>
          </a:p>
          <a:p>
            <a:pPr lvl="1" algn="just"/>
            <a:r>
              <a:rPr lang="en-US" sz="2000" smtClean="0"/>
              <a:t>The EMF Secretariat will produce an EMF Common Demand Calendar to deliver an overview of when, where and how trade unions intend to negotiate the Common Demand in their countries and campaign to support the implementation.</a:t>
            </a:r>
          </a:p>
          <a:p>
            <a:pPr lvl="1" algn="just">
              <a:buFontTx/>
              <a:buNone/>
            </a:pPr>
            <a:r>
              <a:rPr lang="en-US" sz="2000" smtClean="0"/>
              <a:t> </a:t>
            </a:r>
          </a:p>
          <a:p>
            <a:pPr lvl="1" algn="just"/>
            <a:r>
              <a:rPr lang="en-US" sz="2000" smtClean="0"/>
              <a:t>During the campaign period the EMF will ask the member organisations for yearly updates on their roadmaps.</a:t>
            </a:r>
            <a:endParaRPr lang="en-GB" sz="20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bwMode="auto">
          <a:xfrm>
            <a:off x="304800" y="1600200"/>
            <a:ext cx="8637588" cy="762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4000" smtClean="0">
                <a:solidFill>
                  <a:schemeClr val="tx1"/>
                </a:solidFill>
                <a:latin typeface="Verdana" pitchFamily="34" charset="0"/>
              </a:rPr>
              <a:t>Second EMF Common Demand</a:t>
            </a:r>
          </a:p>
        </p:txBody>
      </p:sp>
      <p:sp>
        <p:nvSpPr>
          <p:cNvPr id="35842" name="Rectangle 3"/>
          <p:cNvSpPr>
            <a:spLocks noGrp="1" noChangeArrowheads="1"/>
          </p:cNvSpPr>
          <p:nvPr>
            <p:ph type="body" idx="1"/>
          </p:nvPr>
        </p:nvSpPr>
        <p:spPr bwMode="auto">
          <a:xfrm>
            <a:off x="457200" y="2655888"/>
            <a:ext cx="8229600" cy="29718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GB" sz="2400" smtClean="0">
              <a:latin typeface="Verdana" pitchFamily="34" charset="0"/>
            </a:endParaRPr>
          </a:p>
        </p:txBody>
      </p:sp>
      <p:pic>
        <p:nvPicPr>
          <p:cNvPr id="35843" name="Picture 4"/>
          <p:cNvPicPr>
            <a:picLocks noChangeAspect="1" noChangeArrowheads="1"/>
          </p:cNvPicPr>
          <p:nvPr/>
        </p:nvPicPr>
        <p:blipFill>
          <a:blip r:embed="rId2"/>
          <a:srcRect/>
          <a:stretch>
            <a:fillRect/>
          </a:stretch>
        </p:blipFill>
        <p:spPr bwMode="auto">
          <a:xfrm>
            <a:off x="0" y="-155575"/>
            <a:ext cx="9144000" cy="71691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bwMode="auto">
          <a:xfrm>
            <a:off x="304800" y="1600200"/>
            <a:ext cx="8637588" cy="762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600" smtClean="0">
                <a:solidFill>
                  <a:srgbClr val="002060"/>
                </a:solidFill>
                <a:latin typeface="Verdana" pitchFamily="34" charset="0"/>
              </a:rPr>
              <a:t>Basics</a:t>
            </a:r>
          </a:p>
        </p:txBody>
      </p:sp>
      <p:sp>
        <p:nvSpPr>
          <p:cNvPr id="36866" name="Rectangle 3"/>
          <p:cNvSpPr>
            <a:spLocks noGrp="1" noChangeArrowheads="1"/>
          </p:cNvSpPr>
          <p:nvPr>
            <p:ph type="body" idx="1"/>
          </p:nvPr>
        </p:nvSpPr>
        <p:spPr bwMode="auto">
          <a:xfrm>
            <a:off x="457200" y="2362200"/>
            <a:ext cx="8229600" cy="41148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lvl="1" eaLnBrk="1" hangingPunct="1">
              <a:buFont typeface="Wingdings" pitchFamily="2" charset="2"/>
              <a:buChar char="Ø"/>
            </a:pPr>
            <a:r>
              <a:rPr lang="en-GB" sz="2000" smtClean="0">
                <a:latin typeface="Verdana" pitchFamily="34" charset="0"/>
              </a:rPr>
              <a:t>The EMF clearly favours open-ended contracts with one employer as the most secure form of contract regulation, as is for instance also foreseen in the ILO conventions. We nevertheless also recognise that precarious work can be found in a wide diversity of cases.</a:t>
            </a:r>
          </a:p>
          <a:p>
            <a:pPr lvl="1" eaLnBrk="1" hangingPunct="1">
              <a:buFont typeface="Wingdings" pitchFamily="2" charset="2"/>
              <a:buChar char="Ø"/>
            </a:pPr>
            <a:endParaRPr lang="en-GB" sz="2000" smtClean="0">
              <a:latin typeface="Verdana" pitchFamily="34" charset="0"/>
            </a:endParaRPr>
          </a:p>
          <a:p>
            <a:pPr lvl="1" eaLnBrk="1" hangingPunct="1">
              <a:buFont typeface="Wingdings" pitchFamily="2" charset="2"/>
              <a:buChar char="Ø"/>
            </a:pPr>
            <a:r>
              <a:rPr lang="en-GB" sz="2000" smtClean="0">
                <a:latin typeface="Verdana" pitchFamily="34" charset="0"/>
              </a:rPr>
              <a:t> </a:t>
            </a:r>
            <a:r>
              <a:rPr lang="en-GB" sz="2000" i="1" smtClean="0">
                <a:latin typeface="Verdana" pitchFamily="34" charset="0"/>
              </a:rPr>
              <a:t>The EMF and its affiliates therefore decided, in accordance with the Lisbon Congress decision of June 2007, to initiate the second EMF common demand in the coming collective bargaining rounds, on the topic of “for more secure employment - against precarious work”.</a:t>
            </a:r>
          </a:p>
          <a:p>
            <a:pPr eaLnBrk="1" hangingPunct="1"/>
            <a:endParaRPr lang="en-GB" sz="2000" i="1"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bwMode="auto">
          <a:xfrm>
            <a:off x="304800" y="1600200"/>
            <a:ext cx="8637588" cy="762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600" smtClean="0">
                <a:solidFill>
                  <a:srgbClr val="002060"/>
                </a:solidFill>
                <a:latin typeface="Verdana" pitchFamily="34" charset="0"/>
              </a:rPr>
              <a:t>Precarious Employment</a:t>
            </a:r>
          </a:p>
        </p:txBody>
      </p:sp>
      <p:sp>
        <p:nvSpPr>
          <p:cNvPr id="37890" name="Rectangle 3"/>
          <p:cNvSpPr>
            <a:spLocks noGrp="1" noChangeArrowheads="1"/>
          </p:cNvSpPr>
          <p:nvPr>
            <p:ph type="body" idx="1"/>
          </p:nvPr>
        </p:nvSpPr>
        <p:spPr bwMode="auto">
          <a:xfrm>
            <a:off x="457200" y="2667000"/>
            <a:ext cx="8229600" cy="35052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Ø"/>
            </a:pPr>
            <a:r>
              <a:rPr lang="en-GB" smtClean="0"/>
              <a:t> </a:t>
            </a:r>
            <a:r>
              <a:rPr lang="en-GB" sz="2800" smtClean="0"/>
              <a:t>A “precarious job” or precarious employment in effect means a job with not enough security to secure or maintain an acceptable living standard in society as a whole - hereby creating a sense of instability, a sense of insecurity as regards what the future may hold for you. </a:t>
            </a:r>
          </a:p>
          <a:p>
            <a:pPr eaLnBrk="1" hangingPunct="1">
              <a:buFontTx/>
              <a:buNone/>
            </a:pPr>
            <a:r>
              <a:rPr lang="en-GB" sz="2800" b="1" smtClean="0"/>
              <a:t>		  </a:t>
            </a:r>
            <a:r>
              <a:rPr lang="en-GB" sz="2600" i="1" smtClean="0">
                <a:solidFill>
                  <a:srgbClr val="002060"/>
                </a:solidFill>
              </a:rPr>
              <a:t>Precarious employment is a very wide issue</a:t>
            </a:r>
          </a:p>
        </p:txBody>
      </p:sp>
      <p:sp>
        <p:nvSpPr>
          <p:cNvPr id="37891" name="Right Arrow 3"/>
          <p:cNvSpPr>
            <a:spLocks noChangeArrowheads="1"/>
          </p:cNvSpPr>
          <p:nvPr/>
        </p:nvSpPr>
        <p:spPr bwMode="auto">
          <a:xfrm>
            <a:off x="914400" y="5486400"/>
            <a:ext cx="609600" cy="228600"/>
          </a:xfrm>
          <a:prstGeom prst="rightArrow">
            <a:avLst>
              <a:gd name="adj1" fmla="val 50000"/>
              <a:gd name="adj2" fmla="val 50000"/>
            </a:avLst>
          </a:prstGeom>
          <a:solidFill>
            <a:schemeClr val="accent1"/>
          </a:solidFill>
          <a:ln w="9525" algn="ctr">
            <a:solidFill>
              <a:schemeClr val="tx1"/>
            </a:solidFill>
            <a:round/>
            <a:headEnd/>
            <a:tailEnd/>
          </a:ln>
        </p:spPr>
        <p:txBody>
          <a:bodyPr wrap="none" anchor="ctr"/>
          <a:lstStyle/>
          <a:p>
            <a:pPr algn="ct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bwMode="auto">
          <a:xfrm>
            <a:off x="1752600" y="1143000"/>
            <a:ext cx="5715000" cy="762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600" smtClean="0">
                <a:solidFill>
                  <a:srgbClr val="002060"/>
                </a:solidFill>
                <a:latin typeface="Verdana" pitchFamily="34" charset="0"/>
              </a:rPr>
              <a:t>Signs of precarious jobs</a:t>
            </a:r>
          </a:p>
        </p:txBody>
      </p:sp>
      <p:sp>
        <p:nvSpPr>
          <p:cNvPr id="38914" name="Rectangle 3"/>
          <p:cNvSpPr>
            <a:spLocks noGrp="1" noChangeArrowheads="1"/>
          </p:cNvSpPr>
          <p:nvPr>
            <p:ph type="body" idx="1"/>
          </p:nvPr>
        </p:nvSpPr>
        <p:spPr bwMode="auto">
          <a:xfrm>
            <a:off x="457200" y="1828800"/>
            <a:ext cx="8229600" cy="50292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lvl="1" eaLnBrk="1" hangingPunct="1">
              <a:buFont typeface="Wingdings" pitchFamily="2" charset="2"/>
              <a:buChar char="Ø"/>
            </a:pPr>
            <a:r>
              <a:rPr lang="en-GB" sz="1800" smtClean="0">
                <a:latin typeface="Verdana" pitchFamily="34" charset="0"/>
              </a:rPr>
              <a:t>With little or no job security;</a:t>
            </a:r>
          </a:p>
          <a:p>
            <a:pPr lvl="1" eaLnBrk="1" hangingPunct="1">
              <a:buFont typeface="Wingdings" pitchFamily="2" charset="2"/>
              <a:buChar char="Ø"/>
            </a:pPr>
            <a:r>
              <a:rPr lang="en-GB" sz="1800" smtClean="0">
                <a:latin typeface="Verdana" pitchFamily="34" charset="0"/>
              </a:rPr>
              <a:t>With low and unsecured wages;</a:t>
            </a:r>
          </a:p>
          <a:p>
            <a:pPr lvl="1" eaLnBrk="1" hangingPunct="1">
              <a:buFont typeface="Wingdings" pitchFamily="2" charset="2"/>
              <a:buChar char="Ø"/>
            </a:pPr>
            <a:r>
              <a:rPr lang="en-GB" sz="1800" smtClean="0">
                <a:latin typeface="Verdana" pitchFamily="34" charset="0"/>
              </a:rPr>
              <a:t>Without or with insufficient access to social security (concerning pension, health insurance, unemployment payment);</a:t>
            </a:r>
          </a:p>
          <a:p>
            <a:pPr lvl="1" eaLnBrk="1" hangingPunct="1">
              <a:buFont typeface="Wingdings" pitchFamily="2" charset="2"/>
              <a:buChar char="Ø"/>
            </a:pPr>
            <a:r>
              <a:rPr lang="en-GB" sz="1800" smtClean="0">
                <a:latin typeface="Verdana" pitchFamily="34" charset="0"/>
              </a:rPr>
              <a:t>Without control over the labour process, which is linked to the presence or absence of trade unions and relates to control over working conditions, wages and the pace of work;</a:t>
            </a:r>
          </a:p>
          <a:p>
            <a:pPr lvl="1" eaLnBrk="1" hangingPunct="1">
              <a:buFont typeface="Wingdings" pitchFamily="2" charset="2"/>
              <a:buChar char="Ø"/>
            </a:pPr>
            <a:r>
              <a:rPr lang="en-GB" sz="1800" smtClean="0">
                <a:latin typeface="Verdana" pitchFamily="34" charset="0"/>
              </a:rPr>
              <a:t>Without any protection against dismissals;</a:t>
            </a:r>
          </a:p>
          <a:p>
            <a:pPr lvl="1" eaLnBrk="1" hangingPunct="1">
              <a:buFont typeface="Wingdings" pitchFamily="2" charset="2"/>
              <a:buChar char="Ø"/>
            </a:pPr>
            <a:r>
              <a:rPr lang="en-GB" sz="1800" smtClean="0">
                <a:latin typeface="Verdana" pitchFamily="34" charset="0"/>
              </a:rPr>
              <a:t>Without access to vocational training;</a:t>
            </a:r>
          </a:p>
          <a:p>
            <a:pPr lvl="1" eaLnBrk="1" hangingPunct="1">
              <a:buFont typeface="Wingdings" pitchFamily="2" charset="2"/>
              <a:buChar char="Ø"/>
            </a:pPr>
            <a:r>
              <a:rPr lang="en-GB" sz="1800" smtClean="0">
                <a:latin typeface="Verdana" pitchFamily="34" charset="0"/>
              </a:rPr>
              <a:t>Without career opportunities;</a:t>
            </a:r>
          </a:p>
          <a:p>
            <a:pPr lvl="1" eaLnBrk="1" hangingPunct="1">
              <a:buFont typeface="Wingdings" pitchFamily="2" charset="2"/>
              <a:buChar char="Ø"/>
            </a:pPr>
            <a:r>
              <a:rPr lang="en-GB" sz="1800" smtClean="0">
                <a:latin typeface="Verdana" pitchFamily="34" charset="0"/>
              </a:rPr>
              <a:t>With little or no health and safety at work;</a:t>
            </a:r>
          </a:p>
          <a:p>
            <a:pPr lvl="1" eaLnBrk="1" hangingPunct="1">
              <a:buFont typeface="Wingdings" pitchFamily="2" charset="2"/>
              <a:buChar char="Ø"/>
            </a:pPr>
            <a:r>
              <a:rPr lang="en-GB" sz="1800" smtClean="0">
                <a:latin typeface="Verdana" pitchFamily="34" charset="0"/>
              </a:rPr>
              <a:t>Without legal or contractual protection;</a:t>
            </a:r>
          </a:p>
          <a:p>
            <a:pPr lvl="1" eaLnBrk="1" hangingPunct="1">
              <a:buFont typeface="Wingdings" pitchFamily="2" charset="2"/>
              <a:buChar char="Ø"/>
            </a:pPr>
            <a:r>
              <a:rPr lang="en-GB" sz="1800" smtClean="0">
                <a:latin typeface="Verdana" pitchFamily="34" charset="0"/>
              </a:rPr>
              <a:t>With no trade union representation</a:t>
            </a:r>
          </a:p>
          <a:p>
            <a:pPr lvl="1" eaLnBrk="1" hangingPunct="1">
              <a:buFont typeface="Wingdings" pitchFamily="2" charset="2"/>
              <a:buChar char="Ø"/>
            </a:pPr>
            <a:r>
              <a:rPr lang="en-GB" sz="1800" smtClean="0">
                <a:solidFill>
                  <a:srgbClr val="C00000"/>
                </a:solidFill>
                <a:latin typeface="Verdana" pitchFamily="34" charset="0"/>
              </a:rPr>
              <a:t>Informal economy/ Registration of workers on minimum wage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bwMode="auto">
          <a:xfrm>
            <a:off x="304800" y="1600200"/>
            <a:ext cx="8637588" cy="762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TEMPORARY AGENCY WORK</a:t>
            </a:r>
          </a:p>
        </p:txBody>
      </p:sp>
      <p:sp>
        <p:nvSpPr>
          <p:cNvPr id="39938" name="Rectangle 3"/>
          <p:cNvSpPr>
            <a:spLocks noGrp="1" noChangeArrowheads="1"/>
          </p:cNvSpPr>
          <p:nvPr>
            <p:ph type="body" idx="1"/>
          </p:nvPr>
        </p:nvSpPr>
        <p:spPr bwMode="auto">
          <a:xfrm>
            <a:off x="457200" y="2655888"/>
            <a:ext cx="8229600" cy="3440112"/>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Ø"/>
            </a:pPr>
            <a:endParaRPr lang="en-GB" sz="2800" smtClean="0"/>
          </a:p>
          <a:p>
            <a:pPr eaLnBrk="1" hangingPunct="1">
              <a:buFont typeface="Wingdings" pitchFamily="2" charset="2"/>
              <a:buChar char="Ø"/>
            </a:pPr>
            <a:r>
              <a:rPr lang="en-GB" sz="2800" smtClean="0">
                <a:latin typeface="Verdana" pitchFamily="34" charset="0"/>
              </a:rPr>
              <a:t>The first important element for trade unions should be to implement the Directive on Temporary Agency Work in such a way that it guarantees full, equal treatment of temporary agency workers. </a:t>
            </a:r>
          </a:p>
          <a:p>
            <a:pPr eaLnBrk="1" hangingPunct="1">
              <a:buFontTx/>
              <a:buNone/>
            </a:pPr>
            <a:endParaRPr lang="en-GB" smtClean="0"/>
          </a:p>
          <a:p>
            <a:pPr eaLnBrk="1" hangingPunct="1">
              <a:buFontTx/>
              <a:buNone/>
            </a:pPr>
            <a:endParaRPr lang="en-GB" smtClean="0"/>
          </a:p>
        </p:txBody>
      </p:sp>
      <p:sp>
        <p:nvSpPr>
          <p:cNvPr id="39939" name="Rectangle 5"/>
          <p:cNvSpPr>
            <a:spLocks noChangeArrowheads="1"/>
          </p:cNvSpPr>
          <p:nvPr/>
        </p:nvSpPr>
        <p:spPr bwMode="auto">
          <a:xfrm>
            <a:off x="381000" y="1676400"/>
            <a:ext cx="8637588" cy="762000"/>
          </a:xfrm>
          <a:prstGeom prst="rect">
            <a:avLst/>
          </a:prstGeom>
          <a:solidFill>
            <a:srgbClr val="FFFFFF"/>
          </a:solidFill>
          <a:ln w="9525">
            <a:noFill/>
            <a:miter lim="800000"/>
            <a:headEnd/>
            <a:tailEnd/>
          </a:ln>
        </p:spPr>
        <p:txBody>
          <a:bodyPr/>
          <a:lstStyle/>
          <a:p>
            <a:pPr algn="ctr"/>
            <a:r>
              <a:rPr lang="en-GB" sz="3200" i="1">
                <a:solidFill>
                  <a:srgbClr val="002060"/>
                </a:solidFill>
              </a:rPr>
              <a:t>Temporary Agency Work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bwMode="auto">
          <a:xfrm>
            <a:off x="1905000" y="0"/>
            <a:ext cx="5867400" cy="12954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600" i="1" smtClean="0">
                <a:solidFill>
                  <a:srgbClr val="002060"/>
                </a:solidFill>
              </a:rPr>
              <a:t/>
            </a:r>
            <a:br>
              <a:rPr lang="en-GB" sz="3600" i="1" smtClean="0">
                <a:solidFill>
                  <a:srgbClr val="002060"/>
                </a:solidFill>
              </a:rPr>
            </a:br>
            <a:r>
              <a:rPr lang="en-GB" sz="3200" i="1" smtClean="0">
                <a:solidFill>
                  <a:srgbClr val="002060"/>
                </a:solidFill>
                <a:latin typeface="Verdana" pitchFamily="34" charset="0"/>
              </a:rPr>
              <a:t>Temporary Agency Work</a:t>
            </a:r>
          </a:p>
        </p:txBody>
      </p:sp>
      <p:sp>
        <p:nvSpPr>
          <p:cNvPr id="40962" name="Rectangle 3"/>
          <p:cNvSpPr>
            <a:spLocks noGrp="1" noChangeArrowheads="1"/>
          </p:cNvSpPr>
          <p:nvPr>
            <p:ph type="body" idx="1"/>
          </p:nvPr>
        </p:nvSpPr>
        <p:spPr bwMode="auto">
          <a:xfrm>
            <a:off x="457200" y="1447800"/>
            <a:ext cx="8229600" cy="51816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lvl="1" eaLnBrk="1" hangingPunct="1">
              <a:buFont typeface="Wingdings" pitchFamily="2" charset="2"/>
              <a:buChar char="Ø"/>
            </a:pPr>
            <a:r>
              <a:rPr lang="en-GB" sz="2600" smtClean="0">
                <a:latin typeface="Verdana" pitchFamily="34" charset="0"/>
              </a:rPr>
              <a:t>Specific other elements could include:</a:t>
            </a:r>
          </a:p>
          <a:p>
            <a:pPr lvl="1" eaLnBrk="1" hangingPunct="1">
              <a:buFont typeface="Wingdings" pitchFamily="2" charset="2"/>
              <a:buChar char="Ø"/>
            </a:pPr>
            <a:endParaRPr lang="en-GB" sz="800" smtClean="0">
              <a:latin typeface="Verdana" pitchFamily="34" charset="0"/>
            </a:endParaRPr>
          </a:p>
          <a:p>
            <a:pPr lvl="1" eaLnBrk="1" hangingPunct="1">
              <a:buFont typeface="Wingdings" pitchFamily="2" charset="2"/>
              <a:buChar char="§"/>
            </a:pPr>
            <a:r>
              <a:rPr lang="en-GB" sz="1700" smtClean="0">
                <a:latin typeface="Verdana" pitchFamily="34" charset="0"/>
              </a:rPr>
              <a:t>Guaranteeing full access to all existing benefits of the user companies, and this through provisions inside the user companies and/or the agencies;</a:t>
            </a:r>
          </a:p>
          <a:p>
            <a:pPr lvl="1" eaLnBrk="1" hangingPunct="1">
              <a:buFont typeface="Wingdings" pitchFamily="2" charset="2"/>
              <a:buChar char="§"/>
            </a:pPr>
            <a:r>
              <a:rPr lang="en-GB" sz="1700" smtClean="0">
                <a:latin typeface="Verdana" pitchFamily="34" charset="0"/>
              </a:rPr>
              <a:t>Guaranteeing access to and information about all health and safety regulations inside the user company, including access to the same health and safety equipment and training as provided by the user company;</a:t>
            </a:r>
          </a:p>
          <a:p>
            <a:pPr lvl="1" eaLnBrk="1" hangingPunct="1">
              <a:buFont typeface="Wingdings" pitchFamily="2" charset="2"/>
              <a:buChar char="§"/>
            </a:pPr>
            <a:r>
              <a:rPr lang="en-GB" sz="1700" smtClean="0">
                <a:latin typeface="Verdana" pitchFamily="34" charset="0"/>
              </a:rPr>
              <a:t>Guaranteeing the access and the right to individual training;</a:t>
            </a:r>
          </a:p>
          <a:p>
            <a:pPr lvl="1" eaLnBrk="1" hangingPunct="1">
              <a:buFont typeface="Wingdings" pitchFamily="2" charset="2"/>
              <a:buChar char="§"/>
            </a:pPr>
            <a:r>
              <a:rPr lang="en-GB" sz="1700" smtClean="0">
                <a:latin typeface="Verdana" pitchFamily="34" charset="0"/>
              </a:rPr>
              <a:t>Negotiating collective agreements on sector or agency level where other rules and regulations do not provide equal treatment in wages or other provisions;</a:t>
            </a:r>
          </a:p>
          <a:p>
            <a:pPr lvl="1" eaLnBrk="1" hangingPunct="1">
              <a:buFont typeface="Wingdings" pitchFamily="2" charset="2"/>
              <a:buChar char="§"/>
            </a:pPr>
            <a:r>
              <a:rPr lang="en-GB" sz="1700" smtClean="0">
                <a:latin typeface="Verdana" pitchFamily="34" charset="0"/>
              </a:rPr>
              <a:t>Limiting the use of temporary agency work, e.g. providing upper limits on use, providing specific reasons for use (seasonal peaks, peaks of activity, ...), excluding certain sectors;</a:t>
            </a:r>
          </a:p>
          <a:p>
            <a:pPr lvl="1" eaLnBrk="1" hangingPunct="1">
              <a:buFont typeface="Wingdings" pitchFamily="2" charset="2"/>
              <a:buChar char="§"/>
            </a:pPr>
            <a:r>
              <a:rPr lang="en-GB" sz="1700" smtClean="0">
                <a:latin typeface="Verdana" pitchFamily="34" charset="0"/>
              </a:rPr>
              <a:t>Excluding the possibility for employers to use temporary agency work in a user-company on strike.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bwMode="auto">
          <a:xfrm>
            <a:off x="228600" y="1600200"/>
            <a:ext cx="8637588" cy="762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200" i="1" smtClean="0">
                <a:solidFill>
                  <a:srgbClr val="002060"/>
                </a:solidFill>
                <a:latin typeface="Verdana" pitchFamily="34" charset="0"/>
              </a:rPr>
              <a:t>Fixed-Term Contracts</a:t>
            </a:r>
          </a:p>
        </p:txBody>
      </p:sp>
      <p:sp>
        <p:nvSpPr>
          <p:cNvPr id="41986" name="Rectangle 3"/>
          <p:cNvSpPr>
            <a:spLocks noGrp="1" noChangeArrowheads="1"/>
          </p:cNvSpPr>
          <p:nvPr>
            <p:ph type="body" idx="1"/>
          </p:nvPr>
        </p:nvSpPr>
        <p:spPr bwMode="auto">
          <a:xfrm>
            <a:off x="381000" y="2438400"/>
            <a:ext cx="8229600" cy="39624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lvl="1" eaLnBrk="1" hangingPunct="1">
              <a:buFont typeface="Wingdings" pitchFamily="2" charset="2"/>
              <a:buChar char="§"/>
            </a:pPr>
            <a:r>
              <a:rPr lang="en-GB" sz="2200" smtClean="0">
                <a:latin typeface="Verdana" pitchFamily="34" charset="0"/>
              </a:rPr>
              <a:t>Limiting the number of consecutive fixed-term contracts in one company;</a:t>
            </a:r>
          </a:p>
          <a:p>
            <a:pPr lvl="1" eaLnBrk="1" hangingPunct="1">
              <a:buFont typeface="Wingdings" pitchFamily="2" charset="2"/>
              <a:buChar char="§"/>
            </a:pPr>
            <a:r>
              <a:rPr lang="en-GB" sz="2200" smtClean="0">
                <a:latin typeface="Verdana" pitchFamily="34" charset="0"/>
              </a:rPr>
              <a:t>Putting an upper limit on the number of fixed-term contracts in a company;</a:t>
            </a:r>
          </a:p>
          <a:p>
            <a:pPr lvl="1" eaLnBrk="1" hangingPunct="1">
              <a:buFont typeface="Wingdings" pitchFamily="2" charset="2"/>
              <a:buChar char="§"/>
            </a:pPr>
            <a:r>
              <a:rPr lang="en-GB" sz="2200" smtClean="0">
                <a:latin typeface="Verdana" pitchFamily="34" charset="0"/>
              </a:rPr>
              <a:t>Providing full access to all benefits of the company;</a:t>
            </a:r>
          </a:p>
          <a:p>
            <a:pPr lvl="1" eaLnBrk="1" hangingPunct="1">
              <a:buFont typeface="Wingdings" pitchFamily="2" charset="2"/>
              <a:buChar char="§"/>
            </a:pPr>
            <a:r>
              <a:rPr lang="en-GB" sz="2200" smtClean="0">
                <a:latin typeface="Verdana" pitchFamily="34" charset="0"/>
              </a:rPr>
              <a:t>Limiting the reasons for the use of these kind of contracts, e.g. for seasonal work or temporary peaks;</a:t>
            </a:r>
          </a:p>
          <a:p>
            <a:pPr lvl="1" eaLnBrk="1" hangingPunct="1">
              <a:buFont typeface="Wingdings" pitchFamily="2" charset="2"/>
              <a:buChar char="§"/>
            </a:pPr>
            <a:r>
              <a:rPr lang="en-GB" sz="2200" smtClean="0">
                <a:latin typeface="Verdana" pitchFamily="34" charset="0"/>
              </a:rPr>
              <a:t>Guaranteeing a possible transition to an open-ended contract.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bwMode="auto">
          <a:xfrm>
            <a:off x="304800" y="1600200"/>
            <a:ext cx="8637588" cy="762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200" i="1" smtClean="0">
                <a:solidFill>
                  <a:srgbClr val="002060"/>
                </a:solidFill>
                <a:latin typeface="Verdana" pitchFamily="34" charset="0"/>
              </a:rPr>
              <a:t>Bogus Self-Employed</a:t>
            </a:r>
          </a:p>
        </p:txBody>
      </p:sp>
      <p:sp>
        <p:nvSpPr>
          <p:cNvPr id="43010" name="Rectangle 3"/>
          <p:cNvSpPr>
            <a:spLocks noGrp="1" noChangeArrowheads="1"/>
          </p:cNvSpPr>
          <p:nvPr>
            <p:ph type="body" idx="1"/>
          </p:nvPr>
        </p:nvSpPr>
        <p:spPr bwMode="auto">
          <a:xfrm>
            <a:off x="457200" y="2655888"/>
            <a:ext cx="8229600" cy="3821112"/>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lvl="1" eaLnBrk="1" hangingPunct="1">
              <a:buFont typeface="Wingdings" pitchFamily="2" charset="2"/>
              <a:buChar char="§"/>
            </a:pPr>
            <a:r>
              <a:rPr lang="en-GB" sz="2000" smtClean="0">
                <a:latin typeface="Verdana" pitchFamily="34" charset="0"/>
              </a:rPr>
              <a:t>Where law, rules and/or agreements do not already provide this, we should negotiate a clear definition of self-employed versus bogus self-employed: “working under supervision” should in all cases be considered as a normal labour contract and not as a self-employed contract;</a:t>
            </a:r>
          </a:p>
          <a:p>
            <a:pPr lvl="1" eaLnBrk="1" hangingPunct="1">
              <a:buFont typeface="Wingdings" pitchFamily="2" charset="2"/>
              <a:buChar char="§"/>
            </a:pPr>
            <a:endParaRPr lang="en-GB" sz="2000" smtClean="0">
              <a:latin typeface="Verdana" pitchFamily="34" charset="0"/>
            </a:endParaRPr>
          </a:p>
          <a:p>
            <a:pPr lvl="1" eaLnBrk="1" hangingPunct="1">
              <a:buFont typeface="Wingdings" pitchFamily="2" charset="2"/>
              <a:buChar char="§"/>
            </a:pPr>
            <a:r>
              <a:rPr lang="en-GB" sz="2000" smtClean="0">
                <a:latin typeface="Verdana" pitchFamily="34" charset="0"/>
              </a:rPr>
              <a:t>To exclude, or limit, the use of bogus self-employed contracts;</a:t>
            </a:r>
          </a:p>
          <a:p>
            <a:pPr lvl="1" eaLnBrk="1" hangingPunct="1">
              <a:buFont typeface="Wingdings" pitchFamily="2" charset="2"/>
              <a:buChar char="§"/>
            </a:pPr>
            <a:endParaRPr lang="en-GB" sz="2000" smtClean="0">
              <a:latin typeface="Verdana" pitchFamily="34" charset="0"/>
            </a:endParaRPr>
          </a:p>
          <a:p>
            <a:pPr lvl="1" eaLnBrk="1" hangingPunct="1">
              <a:buFont typeface="Wingdings" pitchFamily="2" charset="2"/>
              <a:buChar char="§"/>
            </a:pPr>
            <a:r>
              <a:rPr lang="en-GB" sz="2000" smtClean="0">
                <a:latin typeface="Verdana" pitchFamily="34" charset="0"/>
              </a:rPr>
              <a:t>To limit the reason for use of these kind of contracts.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bwMode="auto">
          <a:xfrm>
            <a:off x="304800" y="1600200"/>
            <a:ext cx="8637588" cy="762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200" i="1" smtClean="0">
                <a:solidFill>
                  <a:srgbClr val="002060"/>
                </a:solidFill>
                <a:latin typeface="Verdana" pitchFamily="34" charset="0"/>
              </a:rPr>
              <a:t>Zero Hour Contracts</a:t>
            </a:r>
          </a:p>
        </p:txBody>
      </p:sp>
      <p:sp>
        <p:nvSpPr>
          <p:cNvPr id="44034" name="Rectangle 4"/>
          <p:cNvSpPr>
            <a:spLocks noChangeArrowheads="1"/>
          </p:cNvSpPr>
          <p:nvPr/>
        </p:nvSpPr>
        <p:spPr bwMode="auto">
          <a:xfrm>
            <a:off x="609600" y="2362200"/>
            <a:ext cx="8229600" cy="4038600"/>
          </a:xfrm>
          <a:prstGeom prst="rect">
            <a:avLst/>
          </a:prstGeom>
          <a:solidFill>
            <a:srgbClr val="FFFFFF"/>
          </a:solidFill>
          <a:ln w="9525">
            <a:noFill/>
            <a:miter lim="800000"/>
            <a:headEnd/>
            <a:tailEnd/>
          </a:ln>
        </p:spPr>
        <p:txBody>
          <a:bodyPr/>
          <a:lstStyle/>
          <a:p>
            <a:pPr marL="742950" lvl="1" indent="-285750">
              <a:spcBef>
                <a:spcPct val="20000"/>
              </a:spcBef>
              <a:buFont typeface="Wingdings" pitchFamily="2" charset="2"/>
              <a:buChar char="§"/>
            </a:pPr>
            <a:r>
              <a:rPr lang="en-GB"/>
              <a:t>The zero hour contracts are a new development, outside the scope of the traditional on-call work, where the worker is on-call if and when the company need him/her and where the worker is only paid for the hours where he/she is called. In some countries this is referred to as casual work or casual contracts.</a:t>
            </a:r>
          </a:p>
          <a:p>
            <a:pPr marL="742950" lvl="1" indent="-285750">
              <a:spcBef>
                <a:spcPct val="20000"/>
              </a:spcBef>
              <a:buFont typeface="Wingdings" pitchFamily="2" charset="2"/>
              <a:buChar char="§"/>
            </a:pPr>
            <a:endParaRPr lang="en-GB"/>
          </a:p>
          <a:p>
            <a:pPr marL="742950" lvl="1" indent="-285750">
              <a:spcBef>
                <a:spcPct val="20000"/>
              </a:spcBef>
              <a:buFont typeface="Wingdings" pitchFamily="2" charset="2"/>
              <a:buChar char="§"/>
            </a:pPr>
            <a:r>
              <a:rPr lang="en-GB" b="1"/>
              <a:t>Rejection of all “zero-hour” contracts;</a:t>
            </a:r>
          </a:p>
          <a:p>
            <a:pPr marL="742950" lvl="1" indent="-285750">
              <a:spcBef>
                <a:spcPct val="20000"/>
              </a:spcBef>
              <a:buFont typeface="Wingdings" pitchFamily="2" charset="2"/>
              <a:buChar char="§"/>
            </a:pPr>
            <a:endParaRPr lang="en-GB" b="1"/>
          </a:p>
          <a:p>
            <a:pPr marL="742950" lvl="1" indent="-285750">
              <a:spcBef>
                <a:spcPct val="20000"/>
              </a:spcBef>
              <a:buFont typeface="Wingdings" pitchFamily="2" charset="2"/>
              <a:buChar char="§"/>
            </a:pPr>
            <a:r>
              <a:rPr lang="en-GB"/>
              <a:t>Provision of clear agreements for the traditional on-call work, defining clearly the way it is paid, the way it is recuperated, the working time aspects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p:cNvSpPr txBox="1">
            <a:spLocks noChangeArrowheads="1"/>
          </p:cNvSpPr>
          <p:nvPr/>
        </p:nvSpPr>
        <p:spPr bwMode="auto">
          <a:xfrm>
            <a:off x="838200" y="1600200"/>
            <a:ext cx="7331075" cy="3232150"/>
          </a:xfrm>
          <a:prstGeom prst="rect">
            <a:avLst/>
          </a:prstGeom>
          <a:noFill/>
          <a:ln w="9525">
            <a:noFill/>
            <a:miter lim="800000"/>
            <a:headEnd/>
            <a:tailEnd/>
          </a:ln>
        </p:spPr>
        <p:txBody>
          <a:bodyPr>
            <a:spAutoFit/>
          </a:bodyPr>
          <a:lstStyle/>
          <a:p>
            <a:pPr algn="ctr" eaLnBrk="0" hangingPunct="0"/>
            <a:r>
              <a:rPr lang="en-GB" sz="3600">
                <a:solidFill>
                  <a:srgbClr val="002060"/>
                </a:solidFill>
              </a:rPr>
              <a:t>The EMF </a:t>
            </a:r>
          </a:p>
          <a:p>
            <a:pPr>
              <a:buFontTx/>
              <a:buChar char="•"/>
            </a:pPr>
            <a:r>
              <a:rPr lang="en-GB" sz="2400"/>
              <a:t>European Industry Federation (EIF)</a:t>
            </a:r>
          </a:p>
          <a:p>
            <a:pPr>
              <a:buFontTx/>
              <a:buChar char="•"/>
            </a:pPr>
            <a:r>
              <a:rPr lang="en-GB" sz="2400"/>
              <a:t> Founded 1971 (Benelux, D, F, I)</a:t>
            </a:r>
          </a:p>
          <a:p>
            <a:pPr>
              <a:buFontTx/>
              <a:buChar char="•"/>
            </a:pPr>
            <a:r>
              <a:rPr lang="en-GB" sz="2400"/>
              <a:t> 73 member organisations in 34 countries: EU 27 + Norway, Switzerland, Turkey, Croatia, Serbia, Kosovo and Bosnia Hercegovina</a:t>
            </a:r>
          </a:p>
          <a:p>
            <a:pPr>
              <a:buFontTx/>
              <a:buChar char="•"/>
            </a:pPr>
            <a:r>
              <a:rPr lang="en-GB" sz="2400"/>
              <a:t> 5,5 million metalworkers</a:t>
            </a:r>
          </a:p>
          <a:p>
            <a:pPr>
              <a:buFontTx/>
              <a:buChar char="•"/>
            </a:pPr>
            <a:r>
              <a:rPr lang="en-GB" sz="2400"/>
              <a:t> ETUC member</a:t>
            </a:r>
          </a:p>
        </p:txBody>
      </p:sp>
      <p:pic>
        <p:nvPicPr>
          <p:cNvPr id="17410" name="Picture 3" descr="europarl7"/>
          <p:cNvPicPr>
            <a:picLocks noChangeAspect="1" noChangeArrowheads="1"/>
          </p:cNvPicPr>
          <p:nvPr/>
        </p:nvPicPr>
        <p:blipFill>
          <a:blip r:embed="rId2"/>
          <a:srcRect/>
          <a:stretch>
            <a:fillRect/>
          </a:stretch>
        </p:blipFill>
        <p:spPr bwMode="auto">
          <a:xfrm>
            <a:off x="5334000" y="4192588"/>
            <a:ext cx="3048000" cy="220821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bwMode="auto">
          <a:xfrm>
            <a:off x="304800" y="1447800"/>
            <a:ext cx="8637588" cy="762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200" i="1" smtClean="0">
                <a:solidFill>
                  <a:srgbClr val="002060"/>
                </a:solidFill>
                <a:latin typeface="Verdana" pitchFamily="34" charset="0"/>
              </a:rPr>
              <a:t>Part-Time Work</a:t>
            </a:r>
          </a:p>
        </p:txBody>
      </p:sp>
      <p:sp>
        <p:nvSpPr>
          <p:cNvPr id="45058" name="Rectangle 3"/>
          <p:cNvSpPr>
            <a:spLocks noGrp="1" noChangeArrowheads="1"/>
          </p:cNvSpPr>
          <p:nvPr>
            <p:ph type="body" idx="1"/>
          </p:nvPr>
        </p:nvSpPr>
        <p:spPr bwMode="auto">
          <a:xfrm>
            <a:off x="457200" y="2655888"/>
            <a:ext cx="8229600" cy="3973512"/>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2400" smtClean="0">
                <a:latin typeface="Verdana" pitchFamily="34" charset="0"/>
              </a:rPr>
              <a:t>aaa</a:t>
            </a:r>
          </a:p>
        </p:txBody>
      </p:sp>
      <p:sp>
        <p:nvSpPr>
          <p:cNvPr id="45059" name="Rectangle 4"/>
          <p:cNvSpPr>
            <a:spLocks noChangeArrowheads="1"/>
          </p:cNvSpPr>
          <p:nvPr/>
        </p:nvSpPr>
        <p:spPr bwMode="auto">
          <a:xfrm>
            <a:off x="533400" y="2209800"/>
            <a:ext cx="8229600" cy="4419600"/>
          </a:xfrm>
          <a:prstGeom prst="rect">
            <a:avLst/>
          </a:prstGeom>
          <a:solidFill>
            <a:srgbClr val="FFFFFF"/>
          </a:solidFill>
          <a:ln w="9525">
            <a:noFill/>
            <a:miter lim="800000"/>
            <a:headEnd/>
            <a:tailEnd/>
          </a:ln>
        </p:spPr>
        <p:txBody>
          <a:bodyPr/>
          <a:lstStyle/>
          <a:p>
            <a:pPr marL="742950" lvl="1" indent="-285750">
              <a:spcBef>
                <a:spcPct val="20000"/>
              </a:spcBef>
            </a:pPr>
            <a:r>
              <a:rPr lang="en-GB" sz="2800">
                <a:latin typeface="Arial" charset="0"/>
              </a:rPr>
              <a:t>	 </a:t>
            </a:r>
            <a:r>
              <a:rPr lang="en-GB" sz="2800" i="1">
                <a:solidFill>
                  <a:srgbClr val="002060"/>
                </a:solidFill>
              </a:rPr>
              <a:t>Part-time work in itself is certainly not to be considered as precarious work!</a:t>
            </a:r>
            <a:endParaRPr lang="en-GB"/>
          </a:p>
          <a:p>
            <a:pPr marL="742950" lvl="1" indent="-285750">
              <a:spcBef>
                <a:spcPct val="20000"/>
              </a:spcBef>
              <a:buFont typeface="Wingdings" pitchFamily="2" charset="2"/>
              <a:buChar char="§"/>
            </a:pPr>
            <a:r>
              <a:rPr lang="en-GB" sz="1800"/>
              <a:t>As trade unions we should promote the voluntary aspect of part-time work; in many cases our members are interested in doing part-time work;</a:t>
            </a:r>
          </a:p>
          <a:p>
            <a:pPr marL="742950" lvl="1" indent="-285750">
              <a:spcBef>
                <a:spcPct val="20000"/>
              </a:spcBef>
              <a:buFont typeface="Wingdings" pitchFamily="2" charset="2"/>
              <a:buChar char="§"/>
            </a:pPr>
            <a:r>
              <a:rPr lang="en-GB" sz="1800"/>
              <a:t>Agreements could provide access to part-time work at the demand of the employee: an individual right;</a:t>
            </a:r>
          </a:p>
          <a:p>
            <a:pPr marL="742950" lvl="1" indent="-285750">
              <a:spcBef>
                <a:spcPct val="20000"/>
              </a:spcBef>
              <a:buFont typeface="Wingdings" pitchFamily="2" charset="2"/>
              <a:buChar char="§"/>
            </a:pPr>
            <a:r>
              <a:rPr lang="en-GB" sz="1800"/>
              <a:t>Part-time jobs should always have full access to social security;</a:t>
            </a:r>
          </a:p>
          <a:p>
            <a:pPr marL="742950" lvl="1" indent="-285750">
              <a:spcBef>
                <a:spcPct val="20000"/>
              </a:spcBef>
              <a:buFont typeface="Wingdings" pitchFamily="2" charset="2"/>
              <a:buChar char="§"/>
            </a:pPr>
            <a:r>
              <a:rPr lang="en-GB" sz="1800"/>
              <a:t>Guarantee equal access to training facilities and training possibilities;</a:t>
            </a:r>
          </a:p>
          <a:p>
            <a:pPr marL="742950" lvl="1" indent="-285750">
              <a:spcBef>
                <a:spcPct val="20000"/>
              </a:spcBef>
              <a:buFont typeface="Wingdings" pitchFamily="2" charset="2"/>
              <a:buChar char="§"/>
            </a:pPr>
            <a:r>
              <a:rPr lang="en-GB" sz="1800"/>
              <a:t>Guarantee equal career opportunities for part-time workers;</a:t>
            </a:r>
          </a:p>
          <a:p>
            <a:pPr marL="742950" lvl="1" indent="-285750">
              <a:spcBef>
                <a:spcPct val="20000"/>
              </a:spcBef>
              <a:buFont typeface="Wingdings" pitchFamily="2" charset="2"/>
              <a:buChar char="§"/>
            </a:pPr>
            <a:r>
              <a:rPr lang="en-GB" sz="1800"/>
              <a:t>Include a possibility to return to a full-time contract.</a:t>
            </a:r>
          </a:p>
        </p:txBody>
      </p:sp>
      <p:sp>
        <p:nvSpPr>
          <p:cNvPr id="45060" name="Right Arrow 4"/>
          <p:cNvSpPr>
            <a:spLocks noChangeArrowheads="1"/>
          </p:cNvSpPr>
          <p:nvPr/>
        </p:nvSpPr>
        <p:spPr bwMode="auto">
          <a:xfrm>
            <a:off x="685800" y="2362200"/>
            <a:ext cx="685800" cy="228600"/>
          </a:xfrm>
          <a:prstGeom prst="rightArrow">
            <a:avLst>
              <a:gd name="adj1" fmla="val 50000"/>
              <a:gd name="adj2" fmla="val 50000"/>
            </a:avLst>
          </a:prstGeom>
          <a:solidFill>
            <a:srgbClr val="C00000"/>
          </a:solidFill>
          <a:ln w="9525" algn="ctr">
            <a:solidFill>
              <a:schemeClr val="tx1"/>
            </a:solidFill>
            <a:round/>
            <a:headEnd/>
            <a:tailEnd/>
          </a:ln>
        </p:spPr>
        <p:txBody>
          <a:bodyPr wrap="none" anchor="ctr"/>
          <a:lstStyle/>
          <a:p>
            <a:pPr algn="ctr"/>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bwMode="auto">
          <a:xfrm>
            <a:off x="1676400" y="152400"/>
            <a:ext cx="6096000" cy="12192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200" i="1" smtClean="0">
                <a:solidFill>
                  <a:srgbClr val="002060"/>
                </a:solidFill>
                <a:latin typeface="Verdana" pitchFamily="34" charset="0"/>
              </a:rPr>
              <a:t/>
            </a:r>
            <a:br>
              <a:rPr lang="en-GB" sz="3200" i="1" smtClean="0">
                <a:solidFill>
                  <a:srgbClr val="002060"/>
                </a:solidFill>
                <a:latin typeface="Verdana" pitchFamily="34" charset="0"/>
              </a:rPr>
            </a:br>
            <a:r>
              <a:rPr lang="en-GB" sz="3200" i="1" smtClean="0">
                <a:solidFill>
                  <a:srgbClr val="002060"/>
                </a:solidFill>
                <a:latin typeface="Verdana" pitchFamily="34" charset="0"/>
              </a:rPr>
              <a:t>Outsourcing /Subcontracting</a:t>
            </a:r>
          </a:p>
        </p:txBody>
      </p:sp>
      <p:sp>
        <p:nvSpPr>
          <p:cNvPr id="46082" name="Rectangle 4"/>
          <p:cNvSpPr>
            <a:spLocks noChangeArrowheads="1"/>
          </p:cNvSpPr>
          <p:nvPr/>
        </p:nvSpPr>
        <p:spPr bwMode="auto">
          <a:xfrm>
            <a:off x="609600" y="1752600"/>
            <a:ext cx="8229600" cy="4953000"/>
          </a:xfrm>
          <a:prstGeom prst="rect">
            <a:avLst/>
          </a:prstGeom>
          <a:solidFill>
            <a:srgbClr val="FFFFFF"/>
          </a:solidFill>
          <a:ln w="9525">
            <a:noFill/>
            <a:miter lim="800000"/>
            <a:headEnd/>
            <a:tailEnd/>
          </a:ln>
        </p:spPr>
        <p:txBody>
          <a:bodyPr/>
          <a:lstStyle/>
          <a:p>
            <a:pPr marL="742950" lvl="1" indent="-285750">
              <a:spcBef>
                <a:spcPct val="20000"/>
              </a:spcBef>
              <a:buFont typeface="Wingdings" pitchFamily="2" charset="2"/>
              <a:buChar char="§"/>
            </a:pPr>
            <a:r>
              <a:rPr lang="en-GB" sz="1800"/>
              <a:t>Joint responsibility of the co-owners of companies;</a:t>
            </a:r>
          </a:p>
          <a:p>
            <a:pPr marL="742950" lvl="1" indent="-285750">
              <a:spcBef>
                <a:spcPct val="20000"/>
              </a:spcBef>
              <a:buFont typeface="Wingdings" pitchFamily="2" charset="2"/>
              <a:buChar char="§"/>
            </a:pPr>
            <a:r>
              <a:rPr lang="en-GB" sz="1800"/>
              <a:t>Agreements on equal treatment for wages, working conditions, training and career opportunities for workers in outsourced activities or daughter companies;</a:t>
            </a:r>
          </a:p>
          <a:p>
            <a:pPr marL="742950" lvl="1" indent="-285750">
              <a:spcBef>
                <a:spcPct val="20000"/>
              </a:spcBef>
              <a:buFont typeface="Wingdings" pitchFamily="2" charset="2"/>
              <a:buChar char="§"/>
            </a:pPr>
            <a:r>
              <a:rPr lang="en-GB" sz="1800"/>
              <a:t>Social standard clauses in the collective agreements of the mother company, providing clear rules for the outsourced companies or subcontractors;</a:t>
            </a:r>
          </a:p>
          <a:p>
            <a:pPr marL="742950" lvl="1" indent="-285750">
              <a:spcBef>
                <a:spcPct val="20000"/>
              </a:spcBef>
              <a:buFont typeface="Wingdings" pitchFamily="2" charset="2"/>
              <a:buChar char="§"/>
            </a:pPr>
            <a:r>
              <a:rPr lang="en-GB" sz="1800"/>
              <a:t>To include a certain number of minimum regulations and minimum norms for the outsourced or subcontracted activities;</a:t>
            </a:r>
          </a:p>
          <a:p>
            <a:pPr marL="742950" lvl="1" indent="-285750">
              <a:spcBef>
                <a:spcPct val="20000"/>
              </a:spcBef>
              <a:buFont typeface="Wingdings" pitchFamily="2" charset="2"/>
              <a:buChar char="§"/>
            </a:pPr>
            <a:r>
              <a:rPr lang="en-GB" sz="1800"/>
              <a:t>The need to have a prior agreement of trade unions / works council on possible outsourcing or subcontracting activities;</a:t>
            </a:r>
          </a:p>
          <a:p>
            <a:pPr marL="742950" lvl="1" indent="-285750">
              <a:spcBef>
                <a:spcPct val="20000"/>
              </a:spcBef>
              <a:buFont typeface="Wingdings" pitchFamily="2" charset="2"/>
              <a:buChar char="§"/>
            </a:pPr>
            <a:r>
              <a:rPr lang="en-GB" sz="1800"/>
              <a:t>To foresee trade union / works council control over the activities of the outsourced or subcontracted activities;</a:t>
            </a:r>
          </a:p>
          <a:p>
            <a:pPr marL="742950" lvl="1" indent="-285750">
              <a:spcBef>
                <a:spcPct val="20000"/>
              </a:spcBef>
              <a:buFont typeface="Wingdings" pitchFamily="2" charset="2"/>
              <a:buChar char="§"/>
            </a:pPr>
            <a:r>
              <a:rPr lang="en-GB" sz="1800"/>
              <a:t>To foresee the possibility for joint collective agreements for the complete chain of activities;</a:t>
            </a:r>
          </a:p>
          <a:p>
            <a:pPr marL="742950" lvl="1" indent="-285750">
              <a:spcBef>
                <a:spcPct val="20000"/>
              </a:spcBef>
              <a:buFont typeface="Wingdings" pitchFamily="2" charset="2"/>
              <a:buChar char="§"/>
            </a:pPr>
            <a:r>
              <a:rPr lang="en-GB" sz="1800"/>
              <a:t>To provide a basic code of conduct for subcontractors.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bwMode="auto">
          <a:xfrm>
            <a:off x="304800" y="1600200"/>
            <a:ext cx="8637588" cy="1143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200" i="1" smtClean="0">
                <a:solidFill>
                  <a:srgbClr val="002060"/>
                </a:solidFill>
                <a:latin typeface="Verdana" pitchFamily="34" charset="0"/>
              </a:rPr>
              <a:t>Non-Solicitation Agreement / Non Competition Agreement</a:t>
            </a:r>
          </a:p>
        </p:txBody>
      </p:sp>
      <p:sp>
        <p:nvSpPr>
          <p:cNvPr id="47106" name="Rectangle 5"/>
          <p:cNvSpPr>
            <a:spLocks noChangeArrowheads="1"/>
          </p:cNvSpPr>
          <p:nvPr/>
        </p:nvSpPr>
        <p:spPr bwMode="auto">
          <a:xfrm>
            <a:off x="762000" y="2960688"/>
            <a:ext cx="8229600" cy="3592512"/>
          </a:xfrm>
          <a:prstGeom prst="rect">
            <a:avLst/>
          </a:prstGeom>
          <a:solidFill>
            <a:srgbClr val="FFFFFF"/>
          </a:solidFill>
          <a:ln w="9525">
            <a:noFill/>
            <a:miter lim="800000"/>
            <a:headEnd/>
            <a:tailEnd/>
          </a:ln>
        </p:spPr>
        <p:txBody>
          <a:bodyPr/>
          <a:lstStyle/>
          <a:p>
            <a:pPr marL="742950" lvl="1" indent="-285750">
              <a:spcBef>
                <a:spcPct val="20000"/>
              </a:spcBef>
              <a:buFont typeface="Wingdings" pitchFamily="2" charset="2"/>
              <a:buChar char="§"/>
            </a:pPr>
            <a:r>
              <a:rPr lang="en-GB" sz="2200" b="1"/>
              <a:t>Total prohibition of all non-solicitation agreements;</a:t>
            </a:r>
          </a:p>
          <a:p>
            <a:pPr marL="742950" lvl="1" indent="-285750">
              <a:spcBef>
                <a:spcPct val="20000"/>
              </a:spcBef>
              <a:buFont typeface="Wingdings" pitchFamily="2" charset="2"/>
              <a:buChar char="§"/>
            </a:pPr>
            <a:r>
              <a:rPr lang="en-GB" sz="2200"/>
              <a:t>Such agreements should at the least be co-signed by the workers in question, otherwise the effects should be invalid;</a:t>
            </a:r>
          </a:p>
          <a:p>
            <a:pPr marL="742950" lvl="1" indent="-285750">
              <a:spcBef>
                <a:spcPct val="20000"/>
              </a:spcBef>
              <a:buFont typeface="Wingdings" pitchFamily="2" charset="2"/>
              <a:buChar char="§"/>
            </a:pPr>
            <a:r>
              <a:rPr lang="en-GB" sz="2200"/>
              <a:t>A limitation of non-competition clauses in individual labour contracts;</a:t>
            </a:r>
          </a:p>
          <a:p>
            <a:pPr marL="742950" lvl="1" indent="-285750">
              <a:spcBef>
                <a:spcPct val="20000"/>
              </a:spcBef>
              <a:buFont typeface="Wingdings" pitchFamily="2" charset="2"/>
              <a:buChar char="§"/>
            </a:pPr>
            <a:r>
              <a:rPr lang="en-GB" sz="2200"/>
              <a:t>Maximum limit in time and scope of non-competition clauses.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bwMode="auto">
          <a:xfrm>
            <a:off x="304800" y="1600200"/>
            <a:ext cx="8637588" cy="8382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200" i="1" smtClean="0">
                <a:solidFill>
                  <a:srgbClr val="002060"/>
                </a:solidFill>
                <a:latin typeface="Verdana" pitchFamily="34" charset="0"/>
              </a:rPr>
              <a:t>Job Security for Open-ended Contracts</a:t>
            </a:r>
          </a:p>
        </p:txBody>
      </p:sp>
      <p:sp>
        <p:nvSpPr>
          <p:cNvPr id="48130" name="Rectangle 3"/>
          <p:cNvSpPr>
            <a:spLocks noChangeArrowheads="1"/>
          </p:cNvSpPr>
          <p:nvPr/>
        </p:nvSpPr>
        <p:spPr bwMode="auto">
          <a:xfrm>
            <a:off x="762000" y="2438400"/>
            <a:ext cx="8229600" cy="4114800"/>
          </a:xfrm>
          <a:prstGeom prst="rect">
            <a:avLst/>
          </a:prstGeom>
          <a:solidFill>
            <a:srgbClr val="FFFFFF"/>
          </a:solidFill>
          <a:ln w="9525">
            <a:noFill/>
            <a:miter lim="800000"/>
            <a:headEnd/>
            <a:tailEnd/>
          </a:ln>
        </p:spPr>
        <p:txBody>
          <a:bodyPr/>
          <a:lstStyle/>
          <a:p>
            <a:pPr marL="742950" lvl="1" indent="-285750">
              <a:spcBef>
                <a:spcPct val="20000"/>
              </a:spcBef>
              <a:buFont typeface="Wingdings" pitchFamily="2" charset="2"/>
              <a:buChar char="§"/>
            </a:pPr>
            <a:r>
              <a:rPr lang="en-GB" sz="2400"/>
              <a:t>To promote open ended contracts as the standard contracts in our industry;</a:t>
            </a:r>
          </a:p>
          <a:p>
            <a:pPr marL="742950" lvl="1" indent="-285750">
              <a:spcBef>
                <a:spcPct val="20000"/>
              </a:spcBef>
              <a:buFont typeface="Wingdings" pitchFamily="2" charset="2"/>
              <a:buChar char="§"/>
            </a:pPr>
            <a:r>
              <a:rPr lang="en-GB" sz="2400"/>
              <a:t>To provide improvements on dismissals clauses, including for instance the improvement or lengthening of notice periods;</a:t>
            </a:r>
          </a:p>
          <a:p>
            <a:pPr marL="742950" lvl="1" indent="-285750">
              <a:spcBef>
                <a:spcPct val="20000"/>
              </a:spcBef>
              <a:buFont typeface="Wingdings" pitchFamily="2" charset="2"/>
              <a:buChar char="§"/>
            </a:pPr>
            <a:r>
              <a:rPr lang="en-GB" sz="2400"/>
              <a:t>Provide general job security clauses in collective agreements;</a:t>
            </a:r>
          </a:p>
          <a:p>
            <a:pPr marL="742950" lvl="1" indent="-285750">
              <a:spcBef>
                <a:spcPct val="20000"/>
              </a:spcBef>
              <a:buFont typeface="Wingdings" pitchFamily="2" charset="2"/>
              <a:buChar char="§"/>
            </a:pPr>
            <a:r>
              <a:rPr lang="en-GB" sz="2400"/>
              <a:t>To provide training as a reinforcement of the career;</a:t>
            </a:r>
          </a:p>
          <a:p>
            <a:pPr marL="742950" lvl="1" indent="-285750">
              <a:spcBef>
                <a:spcPct val="20000"/>
              </a:spcBef>
              <a:buFont typeface="Wingdings" pitchFamily="2" charset="2"/>
              <a:buChar char="§"/>
            </a:pPr>
            <a:r>
              <a:rPr lang="en-GB" sz="2400"/>
              <a:t>To include internal career opportunities.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bwMode="auto">
          <a:xfrm>
            <a:off x="304800" y="1600200"/>
            <a:ext cx="8637588" cy="762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200" i="1" smtClean="0">
                <a:solidFill>
                  <a:srgbClr val="002060"/>
                </a:solidFill>
                <a:latin typeface="Verdana" pitchFamily="34" charset="0"/>
              </a:rPr>
              <a:t>To be </a:t>
            </a:r>
            <a:r>
              <a:rPr lang="en-GB" sz="3600" smtClean="0">
                <a:solidFill>
                  <a:srgbClr val="002060"/>
                </a:solidFill>
                <a:latin typeface="Verdana" pitchFamily="34" charset="0"/>
              </a:rPr>
              <a:t>considered</a:t>
            </a:r>
            <a:r>
              <a:rPr lang="en-GB" sz="3200" i="1" smtClean="0">
                <a:solidFill>
                  <a:srgbClr val="002060"/>
                </a:solidFill>
                <a:latin typeface="Verdana" pitchFamily="34" charset="0"/>
              </a:rPr>
              <a:t> for the future…</a:t>
            </a:r>
          </a:p>
        </p:txBody>
      </p:sp>
      <p:sp>
        <p:nvSpPr>
          <p:cNvPr id="50178" name="Rectangle 3"/>
          <p:cNvSpPr>
            <a:spLocks noGrp="1" noChangeArrowheads="1"/>
          </p:cNvSpPr>
          <p:nvPr>
            <p:ph type="body" idx="1"/>
          </p:nvPr>
        </p:nvSpPr>
        <p:spPr bwMode="auto">
          <a:xfrm>
            <a:off x="457200" y="2438400"/>
            <a:ext cx="8229600" cy="3668713"/>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Ø"/>
            </a:pPr>
            <a:r>
              <a:rPr lang="en-GB" sz="2400" smtClean="0">
                <a:latin typeface="Verdana" pitchFamily="34" charset="0"/>
              </a:rPr>
              <a:t>Implementation of the common demand on all levels;</a:t>
            </a:r>
          </a:p>
          <a:p>
            <a:pPr eaLnBrk="1" hangingPunct="1">
              <a:buFont typeface="Wingdings" pitchFamily="2" charset="2"/>
              <a:buChar char="Ø"/>
            </a:pPr>
            <a:r>
              <a:rPr lang="en-GB" sz="2400" smtClean="0">
                <a:latin typeface="Verdana" pitchFamily="34" charset="0"/>
              </a:rPr>
              <a:t>Closer interlinking of the EMF policy fields (e.g. topic at the CP-conference 2010);</a:t>
            </a:r>
          </a:p>
          <a:p>
            <a:pPr eaLnBrk="1" hangingPunct="1">
              <a:buFont typeface="Wingdings" pitchFamily="2" charset="2"/>
              <a:buChar char="Ø"/>
            </a:pPr>
            <a:r>
              <a:rPr lang="en-GB" sz="2400" smtClean="0">
                <a:latin typeface="Verdana" pitchFamily="34" charset="0"/>
              </a:rPr>
              <a:t>Use the material, signs, posters, logos and make the European dimension visible;</a:t>
            </a:r>
          </a:p>
          <a:p>
            <a:pPr eaLnBrk="1" hangingPunct="1">
              <a:buFontTx/>
              <a:buNone/>
            </a:pPr>
            <a:r>
              <a:rPr lang="en-GB" sz="2400" smtClean="0">
                <a:latin typeface="Verdana" pitchFamily="34" charset="0"/>
              </a:rPr>
              <a:t>		  This is no formality: </a:t>
            </a:r>
            <a:r>
              <a:rPr lang="en-GB" sz="2400" i="1" smtClean="0">
                <a:solidFill>
                  <a:srgbClr val="C00000"/>
                </a:solidFill>
                <a:latin typeface="Verdana" pitchFamily="34" charset="0"/>
              </a:rPr>
              <a:t>one of the most important policy goals of the EMF with an active approach</a:t>
            </a:r>
            <a:endParaRPr lang="en-GB" sz="2400" smtClean="0">
              <a:latin typeface="Verdana" pitchFamily="34" charset="0"/>
            </a:endParaRPr>
          </a:p>
          <a:p>
            <a:pPr eaLnBrk="1" hangingPunct="1"/>
            <a:endParaRPr lang="en-GB" sz="2400" smtClean="0">
              <a:latin typeface="Verdana" pitchFamily="34" charset="0"/>
            </a:endParaRPr>
          </a:p>
          <a:p>
            <a:pPr eaLnBrk="1" hangingPunct="1"/>
            <a:endParaRPr lang="en-GB" sz="2400" smtClean="0">
              <a:latin typeface="Verdana" pitchFamily="34" charset="0"/>
            </a:endParaRPr>
          </a:p>
        </p:txBody>
      </p:sp>
      <p:sp>
        <p:nvSpPr>
          <p:cNvPr id="50179" name="Right Arrow 3"/>
          <p:cNvSpPr>
            <a:spLocks noChangeArrowheads="1"/>
          </p:cNvSpPr>
          <p:nvPr/>
        </p:nvSpPr>
        <p:spPr bwMode="auto">
          <a:xfrm>
            <a:off x="914400" y="4953000"/>
            <a:ext cx="609600" cy="228600"/>
          </a:xfrm>
          <a:prstGeom prst="rightArrow">
            <a:avLst>
              <a:gd name="adj1" fmla="val 50000"/>
              <a:gd name="adj2" fmla="val 50000"/>
            </a:avLst>
          </a:prstGeom>
          <a:solidFill>
            <a:srgbClr val="C00000"/>
          </a:solidFill>
          <a:ln w="9525" algn="ctr">
            <a:solidFill>
              <a:schemeClr val="tx1"/>
            </a:solidFill>
            <a:round/>
            <a:headEnd/>
            <a:tailEnd/>
          </a:ln>
        </p:spPr>
        <p:txBody>
          <a:bodyPr wrap="none" anchor="ctr"/>
          <a:lstStyle/>
          <a:p>
            <a:pPr algn="ctr"/>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bwMode="auto">
          <a:xfrm>
            <a:off x="228600" y="1608138"/>
            <a:ext cx="8637588" cy="143192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GB" sz="3200" i="1" smtClean="0">
                <a:solidFill>
                  <a:srgbClr val="002060"/>
                </a:solidFill>
                <a:latin typeface="Verdana" pitchFamily="34" charset="0"/>
              </a:rPr>
              <a:t>Collective Bargaining:</a:t>
            </a:r>
            <a:br>
              <a:rPr lang="en-GB" sz="3200" i="1" smtClean="0">
                <a:solidFill>
                  <a:srgbClr val="002060"/>
                </a:solidFill>
                <a:latin typeface="Verdana" pitchFamily="34" charset="0"/>
              </a:rPr>
            </a:br>
            <a:r>
              <a:rPr lang="en-GB" sz="3200" i="1" smtClean="0">
                <a:solidFill>
                  <a:srgbClr val="002060"/>
                </a:solidFill>
                <a:latin typeface="Verdana" pitchFamily="34" charset="0"/>
              </a:rPr>
              <a:t>Future Perspectives</a:t>
            </a:r>
          </a:p>
        </p:txBody>
      </p:sp>
      <p:sp>
        <p:nvSpPr>
          <p:cNvPr id="51202" name="Rectangle 3"/>
          <p:cNvSpPr>
            <a:spLocks noGrp="1" noChangeArrowheads="1"/>
          </p:cNvSpPr>
          <p:nvPr>
            <p:ph type="body" idx="1"/>
          </p:nvPr>
        </p:nvSpPr>
        <p:spPr bwMode="auto">
          <a:xfrm>
            <a:off x="457200" y="3200400"/>
            <a:ext cx="8229600" cy="2681288"/>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GB" sz="2400" smtClean="0">
                <a:latin typeface="Verdana" pitchFamily="34" charset="0"/>
              </a:rPr>
              <a:t>European Framework Agreements</a:t>
            </a:r>
          </a:p>
          <a:p>
            <a:r>
              <a:rPr lang="en-GB" sz="2400" smtClean="0">
                <a:latin typeface="Verdana" pitchFamily="34" charset="0"/>
              </a:rPr>
              <a:t>EMF Counterpart </a:t>
            </a:r>
          </a:p>
          <a:p>
            <a:r>
              <a:rPr lang="fr-BE" sz="2400" smtClean="0">
                <a:latin typeface="Verdana" pitchFamily="34" charset="0"/>
              </a:rPr>
              <a:t>More Common demands?</a:t>
            </a:r>
            <a:endParaRPr lang="en-GB" sz="2400" smtClean="0">
              <a:latin typeface="Verdana" pitchFamily="34" charset="0"/>
            </a:endParaRPr>
          </a:p>
          <a:p>
            <a:r>
              <a:rPr lang="en-GB" sz="2400" smtClean="0">
                <a:latin typeface="Verdana" pitchFamily="34" charset="0"/>
              </a:rPr>
              <a:t>Architecture of Collective Bargaining</a:t>
            </a:r>
          </a:p>
          <a:p>
            <a:pPr>
              <a:buFontTx/>
              <a:buNone/>
            </a:pPr>
            <a:r>
              <a:rPr lang="en-GB" sz="2400" smtClean="0">
                <a:latin typeface="Verdana" pitchFamily="34" charset="0"/>
              </a:rPr>
              <a:t>	at European Level</a:t>
            </a:r>
          </a:p>
          <a:p>
            <a:r>
              <a:rPr lang="fr-BE" sz="2400" smtClean="0">
                <a:latin typeface="Verdana" pitchFamily="34" charset="0"/>
              </a:rPr>
              <a:t>Anticipating changes in collective bargaining structures = importance of company level bargaining</a:t>
            </a:r>
          </a:p>
          <a:p>
            <a:pPr>
              <a:buFontTx/>
              <a:buNone/>
            </a:pPr>
            <a:endParaRPr lang="en-GB" sz="2400" smtClean="0">
              <a:latin typeface="Verdan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bwMode="auto">
          <a:xfrm>
            <a:off x="304800" y="1600200"/>
            <a:ext cx="8637588" cy="762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600" i="1" smtClean="0">
                <a:solidFill>
                  <a:srgbClr val="002060"/>
                </a:solidFill>
                <a:latin typeface="Verdana" pitchFamily="34" charset="0"/>
              </a:rPr>
              <a:t>Sources</a:t>
            </a:r>
          </a:p>
        </p:txBody>
      </p:sp>
      <p:sp>
        <p:nvSpPr>
          <p:cNvPr id="52226" name="Rectangle 3"/>
          <p:cNvSpPr>
            <a:spLocks noGrp="1" noChangeArrowheads="1"/>
          </p:cNvSpPr>
          <p:nvPr>
            <p:ph type="body" idx="1"/>
          </p:nvPr>
        </p:nvSpPr>
        <p:spPr bwMode="auto">
          <a:xfrm>
            <a:off x="457200" y="2655888"/>
            <a:ext cx="8229600" cy="29718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50000"/>
              </a:lnSpc>
              <a:buFont typeface="Wingdings" pitchFamily="2" charset="2"/>
              <a:buChar char="§"/>
            </a:pPr>
            <a:r>
              <a:rPr lang="en-GB" sz="2400" smtClean="0">
                <a:latin typeface="Verdana" pitchFamily="34" charset="0"/>
                <a:hlinkClick r:id="rId2"/>
              </a:rPr>
              <a:t>www.emf-fem.org</a:t>
            </a:r>
            <a:endParaRPr lang="en-GB" sz="2400" smtClean="0">
              <a:latin typeface="Verdana" pitchFamily="34" charset="0"/>
            </a:endParaRPr>
          </a:p>
          <a:p>
            <a:pPr eaLnBrk="1" hangingPunct="1">
              <a:lnSpc>
                <a:spcPct val="150000"/>
              </a:lnSpc>
              <a:buFont typeface="Wingdings" pitchFamily="2" charset="2"/>
              <a:buChar char="§"/>
            </a:pPr>
            <a:r>
              <a:rPr lang="en-GB" sz="2400" smtClean="0">
                <a:latin typeface="Verdana" pitchFamily="34" charset="0"/>
                <a:hlinkClick r:id="rId3"/>
              </a:rPr>
              <a:t>www.eucoban.eu</a:t>
            </a:r>
            <a:endParaRPr lang="en-GB" sz="2400" smtClean="0">
              <a:latin typeface="Verdana" pitchFamily="34" charset="0"/>
            </a:endParaRPr>
          </a:p>
          <a:p>
            <a:pPr eaLnBrk="1" hangingPunct="1">
              <a:lnSpc>
                <a:spcPct val="150000"/>
              </a:lnSpc>
              <a:buFont typeface="Wingdings" pitchFamily="2" charset="2"/>
              <a:buChar char="§"/>
            </a:pPr>
            <a:r>
              <a:rPr lang="en-GB" sz="2400" smtClean="0">
                <a:latin typeface="Verdana" pitchFamily="34" charset="0"/>
                <a:hlinkClick r:id="rId4"/>
              </a:rPr>
              <a:t>www.precariouswork.eu</a:t>
            </a:r>
            <a:endParaRPr lang="en-GB" sz="2400" smtClean="0">
              <a:latin typeface="Verdana" pitchFamily="34" charset="0"/>
            </a:endParaRPr>
          </a:p>
          <a:p>
            <a:pPr eaLnBrk="1" hangingPunct="1">
              <a:lnSpc>
                <a:spcPct val="150000"/>
              </a:lnSpc>
              <a:buFont typeface="Wingdings" pitchFamily="2" charset="2"/>
              <a:buChar char="§"/>
            </a:pPr>
            <a:r>
              <a:rPr lang="en-GB" sz="2400" smtClean="0">
                <a:latin typeface="Verdana" pitchFamily="34" charset="0"/>
                <a:hlinkClick r:id="rId5"/>
              </a:rPr>
              <a:t>www.industrialpolicy.eu</a:t>
            </a:r>
            <a:endParaRPr lang="en-GB" sz="2400" smtClean="0">
              <a:latin typeface="Verdana" pitchFamily="34" charset="0"/>
            </a:endParaRPr>
          </a:p>
          <a:p>
            <a:pPr eaLnBrk="1" hangingPunct="1"/>
            <a:endParaRPr lang="en-GB" sz="2400" smtClean="0">
              <a:latin typeface="Verdana" pitchFamily="34" charset="0"/>
            </a:endParaRPr>
          </a:p>
          <a:p>
            <a:pPr eaLnBrk="1" hangingPunct="1"/>
            <a:endParaRPr lang="en-GB" sz="2400" smtClean="0">
              <a:latin typeface="Verdana" pitchFamily="34" charset="0"/>
            </a:endParaRPr>
          </a:p>
          <a:p>
            <a:pPr eaLnBrk="1" hangingPunct="1"/>
            <a:endParaRPr lang="en-GB" sz="2400" smtClean="0">
              <a:latin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277813" y="1646238"/>
            <a:ext cx="8637587" cy="131127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defRPr/>
            </a:pPr>
            <a:r>
              <a:rPr lang="en-GB" sz="3600" kern="1200" dirty="0">
                <a:solidFill>
                  <a:srgbClr val="002060"/>
                </a:solidFill>
                <a:latin typeface="Verdana" pitchFamily="34" charset="0"/>
                <a:ea typeface="+mn-ea"/>
                <a:cs typeface="+mn-cs"/>
              </a:rPr>
              <a:t>Features of Union Work</a:t>
            </a:r>
            <a:br>
              <a:rPr lang="en-GB" sz="3600" kern="1200" dirty="0">
                <a:solidFill>
                  <a:srgbClr val="002060"/>
                </a:solidFill>
                <a:latin typeface="Verdana" pitchFamily="34" charset="0"/>
                <a:ea typeface="+mn-ea"/>
                <a:cs typeface="+mn-cs"/>
              </a:rPr>
            </a:br>
            <a:r>
              <a:rPr lang="en-GB" sz="3600" kern="1200" dirty="0">
                <a:solidFill>
                  <a:srgbClr val="002060"/>
                </a:solidFill>
                <a:latin typeface="Verdana" pitchFamily="34" charset="0"/>
                <a:ea typeface="+mn-ea"/>
                <a:cs typeface="+mn-cs"/>
              </a:rPr>
              <a:t>at European Level</a:t>
            </a:r>
          </a:p>
        </p:txBody>
      </p:sp>
      <p:sp>
        <p:nvSpPr>
          <p:cNvPr id="18434" name="Rectangle 3"/>
          <p:cNvSpPr>
            <a:spLocks noGrp="1" noChangeArrowheads="1"/>
          </p:cNvSpPr>
          <p:nvPr>
            <p:ph type="body" sz="half" idx="1"/>
          </p:nvPr>
        </p:nvSpPr>
        <p:spPr bwMode="auto">
          <a:xfrm>
            <a:off x="990600" y="3352800"/>
            <a:ext cx="3276600" cy="19812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GB" sz="2000" smtClean="0">
                <a:latin typeface="Verdana" pitchFamily="34" charset="0"/>
              </a:rPr>
              <a:t>Different trade union structures</a:t>
            </a:r>
          </a:p>
          <a:p>
            <a:pPr>
              <a:lnSpc>
                <a:spcPct val="90000"/>
              </a:lnSpc>
            </a:pPr>
            <a:r>
              <a:rPr lang="en-GB" sz="2000" smtClean="0">
                <a:latin typeface="Verdana" pitchFamily="34" charset="0"/>
              </a:rPr>
              <a:t>Differing Degrees of Organisation</a:t>
            </a:r>
          </a:p>
          <a:p>
            <a:pPr>
              <a:lnSpc>
                <a:spcPct val="90000"/>
              </a:lnSpc>
            </a:pPr>
            <a:r>
              <a:rPr lang="en-GB" sz="2000" smtClean="0">
                <a:latin typeface="Verdana" pitchFamily="34" charset="0"/>
              </a:rPr>
              <a:t>Different Industrial Relations Systems</a:t>
            </a:r>
          </a:p>
        </p:txBody>
      </p:sp>
      <p:sp>
        <p:nvSpPr>
          <p:cNvPr id="18435" name="Rectangle 4"/>
          <p:cNvSpPr>
            <a:spLocks noGrp="1" noChangeArrowheads="1"/>
          </p:cNvSpPr>
          <p:nvPr>
            <p:ph type="body" sz="half" idx="2"/>
          </p:nvPr>
        </p:nvSpPr>
        <p:spPr bwMode="auto">
          <a:xfrm>
            <a:off x="4572000" y="3352800"/>
            <a:ext cx="3657600" cy="21336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GB" sz="2000" smtClean="0">
                <a:latin typeface="Verdana" pitchFamily="34" charset="0"/>
              </a:rPr>
              <a:t>Different Collective Bargaining Systems</a:t>
            </a:r>
          </a:p>
          <a:p>
            <a:pPr>
              <a:lnSpc>
                <a:spcPct val="90000"/>
              </a:lnSpc>
            </a:pPr>
            <a:r>
              <a:rPr lang="en-GB" sz="2000" smtClean="0">
                <a:latin typeface="Verdana" pitchFamily="34" charset="0"/>
              </a:rPr>
              <a:t>Financial Resources and Size of Staff</a:t>
            </a:r>
          </a:p>
          <a:p>
            <a:pPr>
              <a:lnSpc>
                <a:spcPct val="90000"/>
              </a:lnSpc>
            </a:pPr>
            <a:r>
              <a:rPr lang="en-GB" sz="2000" smtClean="0">
                <a:latin typeface="Verdana" pitchFamily="34" charset="0"/>
              </a:rPr>
              <a:t>Different Languages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bwMode="auto">
          <a:xfrm>
            <a:off x="228600" y="1600200"/>
            <a:ext cx="8305800" cy="762000"/>
          </a:xfrm>
          <a:prstGeom prst="rect">
            <a:avLst/>
          </a:prstGeom>
          <a:solidFill>
            <a:srgbClr val="FFFFFF"/>
          </a:solidFill>
          <a:ln>
            <a:miter lim="800000"/>
            <a:headEnd/>
            <a:tailEnd/>
          </a:ln>
        </p:spPr>
        <p:txBody>
          <a:bodyPr/>
          <a:lstStyle/>
          <a:p>
            <a:r>
              <a:rPr lang="fr-BE" sz="4000" smtClean="0">
                <a:solidFill>
                  <a:schemeClr val="tx1"/>
                </a:solidFill>
                <a:latin typeface="Verdana" pitchFamily="34" charset="0"/>
              </a:rPr>
              <a:t>Main goals</a:t>
            </a:r>
          </a:p>
        </p:txBody>
      </p:sp>
      <p:sp>
        <p:nvSpPr>
          <p:cNvPr id="19458" name="Text Box 3"/>
          <p:cNvSpPr txBox="1">
            <a:spLocks noChangeArrowheads="1"/>
          </p:cNvSpPr>
          <p:nvPr/>
        </p:nvSpPr>
        <p:spPr bwMode="auto">
          <a:xfrm>
            <a:off x="685800" y="2590800"/>
            <a:ext cx="7696200" cy="2720975"/>
          </a:xfrm>
          <a:prstGeom prst="rect">
            <a:avLst/>
          </a:prstGeom>
          <a:noFill/>
          <a:ln w="9525">
            <a:noFill/>
            <a:miter lim="800000"/>
            <a:headEnd/>
            <a:tailEnd/>
          </a:ln>
        </p:spPr>
        <p:txBody>
          <a:bodyPr>
            <a:spAutoFit/>
          </a:bodyPr>
          <a:lstStyle/>
          <a:p>
            <a:pPr marL="457200" indent="-457200">
              <a:spcBef>
                <a:spcPct val="60000"/>
              </a:spcBef>
              <a:buFontTx/>
              <a:buChar char="•"/>
            </a:pPr>
            <a:r>
              <a:rPr lang="en-GB" sz="2400"/>
              <a:t>Cooperation between affiliates – Developing Common Positions and Common Policies</a:t>
            </a:r>
          </a:p>
          <a:p>
            <a:pPr marL="457200" indent="-457200">
              <a:spcBef>
                <a:spcPct val="60000"/>
              </a:spcBef>
              <a:buFontTx/>
              <a:buChar char="•"/>
            </a:pPr>
            <a:r>
              <a:rPr lang="en-GB" sz="2400"/>
              <a:t>Interest Representation vis-à-vis European Institutions</a:t>
            </a:r>
          </a:p>
          <a:p>
            <a:pPr marL="457200" indent="-457200">
              <a:spcBef>
                <a:spcPct val="60000"/>
              </a:spcBef>
              <a:buFontTx/>
              <a:buChar char="•"/>
            </a:pPr>
            <a:r>
              <a:rPr lang="en-GB" sz="2400"/>
              <a:t>Counterweight vis-à-vis European employers’ organisations and multinational companies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304800" y="1600200"/>
            <a:ext cx="8637588" cy="762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GB" sz="4000" smtClean="0">
                <a:solidFill>
                  <a:schemeClr val="tx1"/>
                </a:solidFill>
                <a:latin typeface="Verdana" pitchFamily="34" charset="0"/>
              </a:rPr>
              <a:t>Main areas of work</a:t>
            </a:r>
          </a:p>
        </p:txBody>
      </p:sp>
      <p:sp>
        <p:nvSpPr>
          <p:cNvPr id="20482" name="Rectangle 3"/>
          <p:cNvSpPr>
            <a:spLocks noGrp="1" noChangeArrowheads="1"/>
          </p:cNvSpPr>
          <p:nvPr>
            <p:ph type="body" idx="1"/>
          </p:nvPr>
        </p:nvSpPr>
        <p:spPr bwMode="auto">
          <a:xfrm>
            <a:off x="457200" y="2655888"/>
            <a:ext cx="8229600" cy="29718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GB" sz="2400" smtClean="0">
                <a:latin typeface="Verdana" pitchFamily="34" charset="0"/>
              </a:rPr>
              <a:t>Industrial Policy</a:t>
            </a:r>
          </a:p>
          <a:p>
            <a:r>
              <a:rPr lang="en-GB" sz="2400" smtClean="0">
                <a:latin typeface="Verdana" pitchFamily="34" charset="0"/>
              </a:rPr>
              <a:t>Collective Bargaining</a:t>
            </a:r>
          </a:p>
          <a:p>
            <a:r>
              <a:rPr lang="en-GB" sz="2400" smtClean="0">
                <a:latin typeface="Verdana" pitchFamily="34" charset="0"/>
              </a:rPr>
              <a:t>Company Policy (EWCs, SE etc.)</a:t>
            </a:r>
          </a:p>
          <a:p>
            <a:r>
              <a:rPr lang="en-GB" sz="2400" smtClean="0">
                <a:latin typeface="Verdana" pitchFamily="34" charset="0"/>
              </a:rPr>
              <a:t>Social Dialogue</a:t>
            </a:r>
          </a:p>
        </p:txBody>
      </p:sp>
      <p:pic>
        <p:nvPicPr>
          <p:cNvPr id="20483" name="Picture 7" descr="europarl1"/>
          <p:cNvPicPr>
            <a:picLocks noChangeAspect="1" noChangeArrowheads="1"/>
          </p:cNvPicPr>
          <p:nvPr/>
        </p:nvPicPr>
        <p:blipFill>
          <a:blip r:embed="rId2"/>
          <a:srcRect/>
          <a:stretch>
            <a:fillRect/>
          </a:stretch>
        </p:blipFill>
        <p:spPr bwMode="auto">
          <a:xfrm>
            <a:off x="5410200" y="4191000"/>
            <a:ext cx="2357438"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bwMode="auto">
          <a:xfrm>
            <a:off x="152400" y="1600200"/>
            <a:ext cx="2667000" cy="579438"/>
          </a:xfrm>
          <a:prstGeom prst="rect">
            <a:avLst/>
          </a:prstGeom>
          <a:solidFill>
            <a:srgbClr val="FFFFFF"/>
          </a:solidFill>
          <a:ln>
            <a:miter lim="800000"/>
            <a:headEnd/>
            <a:tailEnd/>
          </a:ln>
        </p:spPr>
        <p:txBody>
          <a:bodyPr/>
          <a:lstStyle/>
          <a:p>
            <a:pPr algn="l"/>
            <a:r>
              <a:rPr lang="fr-BE" sz="2400" smtClean="0">
                <a:solidFill>
                  <a:schemeClr val="tx1"/>
                </a:solidFill>
                <a:latin typeface="Verdana" pitchFamily="34" charset="0"/>
              </a:rPr>
              <a:t>EMF Structure</a:t>
            </a:r>
            <a:endParaRPr lang="en-GB" sz="2400" smtClean="0">
              <a:solidFill>
                <a:schemeClr val="tx1"/>
              </a:solidFill>
              <a:latin typeface="Verdana" pitchFamily="34" charset="0"/>
            </a:endParaRPr>
          </a:p>
        </p:txBody>
      </p:sp>
      <p:sp>
        <p:nvSpPr>
          <p:cNvPr id="21506" name="Rectangle 3"/>
          <p:cNvSpPr>
            <a:spLocks noChangeArrowheads="1"/>
          </p:cNvSpPr>
          <p:nvPr/>
        </p:nvSpPr>
        <p:spPr bwMode="auto">
          <a:xfrm>
            <a:off x="4495800" y="1981200"/>
            <a:ext cx="76200" cy="76200"/>
          </a:xfrm>
          <a:prstGeom prst="rect">
            <a:avLst/>
          </a:prstGeom>
          <a:solidFill>
            <a:schemeClr val="accent1"/>
          </a:solidFill>
          <a:ln w="9525">
            <a:solidFill>
              <a:schemeClr val="tx1"/>
            </a:solidFill>
            <a:miter lim="800000"/>
            <a:headEnd/>
            <a:tailEnd/>
          </a:ln>
        </p:spPr>
        <p:txBody>
          <a:bodyPr wrap="none" anchor="ctr"/>
          <a:lstStyle/>
          <a:p>
            <a:pPr algn="ctr"/>
            <a:endParaRPr lang="nl-BE"/>
          </a:p>
        </p:txBody>
      </p:sp>
      <p:sp>
        <p:nvSpPr>
          <p:cNvPr id="21507" name="Rectangle 4"/>
          <p:cNvSpPr>
            <a:spLocks noChangeArrowheads="1"/>
          </p:cNvSpPr>
          <p:nvPr/>
        </p:nvSpPr>
        <p:spPr bwMode="auto">
          <a:xfrm>
            <a:off x="3429000" y="1828800"/>
            <a:ext cx="2286000" cy="914400"/>
          </a:xfrm>
          <a:prstGeom prst="rect">
            <a:avLst/>
          </a:prstGeom>
          <a:solidFill>
            <a:srgbClr val="3E50D8"/>
          </a:solidFill>
          <a:ln w="9525">
            <a:solidFill>
              <a:srgbClr val="3E50D8"/>
            </a:solidFill>
            <a:miter lim="800000"/>
            <a:headEnd/>
            <a:tailEnd/>
          </a:ln>
        </p:spPr>
        <p:txBody>
          <a:bodyPr wrap="none" anchor="ctr"/>
          <a:lstStyle/>
          <a:p>
            <a:pPr algn="ctr"/>
            <a:r>
              <a:rPr lang="en-GB" sz="1400" b="1">
                <a:solidFill>
                  <a:schemeClr val="bg1"/>
                </a:solidFill>
              </a:rPr>
              <a:t>Congress</a:t>
            </a:r>
          </a:p>
          <a:p>
            <a:pPr algn="ctr"/>
            <a:r>
              <a:rPr lang="en-GB" sz="1400" b="1">
                <a:solidFill>
                  <a:schemeClr val="bg1"/>
                </a:solidFill>
              </a:rPr>
              <a:t>Executive Committee</a:t>
            </a:r>
          </a:p>
          <a:p>
            <a:pPr algn="ctr"/>
            <a:r>
              <a:rPr lang="en-GB" sz="1400" b="1">
                <a:solidFill>
                  <a:schemeClr val="bg1"/>
                </a:solidFill>
              </a:rPr>
              <a:t>Steering Committee</a:t>
            </a:r>
          </a:p>
          <a:p>
            <a:pPr algn="ctr"/>
            <a:r>
              <a:rPr lang="en-GB" sz="1400" b="1">
                <a:solidFill>
                  <a:schemeClr val="bg1"/>
                </a:solidFill>
              </a:rPr>
              <a:t>Secretariat</a:t>
            </a:r>
          </a:p>
        </p:txBody>
      </p:sp>
      <p:sp>
        <p:nvSpPr>
          <p:cNvPr id="21508" name="Rectangle 5"/>
          <p:cNvSpPr>
            <a:spLocks noChangeArrowheads="1"/>
          </p:cNvSpPr>
          <p:nvPr/>
        </p:nvSpPr>
        <p:spPr bwMode="auto">
          <a:xfrm>
            <a:off x="228600" y="3352800"/>
            <a:ext cx="2971800" cy="762000"/>
          </a:xfrm>
          <a:prstGeom prst="rect">
            <a:avLst/>
          </a:prstGeom>
          <a:solidFill>
            <a:srgbClr val="3E50D8"/>
          </a:solidFill>
          <a:ln w="9525">
            <a:solidFill>
              <a:srgbClr val="3E50D8"/>
            </a:solidFill>
            <a:miter lim="800000"/>
            <a:headEnd/>
            <a:tailEnd/>
          </a:ln>
        </p:spPr>
        <p:txBody>
          <a:bodyPr wrap="none" anchor="ctr"/>
          <a:lstStyle/>
          <a:p>
            <a:pPr algn="ctr"/>
            <a:r>
              <a:rPr lang="en-GB" sz="1200" b="1">
                <a:solidFill>
                  <a:schemeClr val="bg1"/>
                </a:solidFill>
              </a:rPr>
              <a:t>Collective Bargaining </a:t>
            </a:r>
          </a:p>
          <a:p>
            <a:pPr algn="ctr"/>
            <a:r>
              <a:rPr lang="en-GB" sz="1200" b="1">
                <a:solidFill>
                  <a:schemeClr val="bg1"/>
                </a:solidFill>
              </a:rPr>
              <a:t>Policy Committee</a:t>
            </a:r>
          </a:p>
        </p:txBody>
      </p:sp>
      <p:sp>
        <p:nvSpPr>
          <p:cNvPr id="21509" name="Rectangle 6"/>
          <p:cNvSpPr>
            <a:spLocks noChangeArrowheads="1"/>
          </p:cNvSpPr>
          <p:nvPr/>
        </p:nvSpPr>
        <p:spPr bwMode="auto">
          <a:xfrm>
            <a:off x="3657600" y="3352800"/>
            <a:ext cx="1676400" cy="685800"/>
          </a:xfrm>
          <a:prstGeom prst="rect">
            <a:avLst/>
          </a:prstGeom>
          <a:solidFill>
            <a:srgbClr val="3E50D8"/>
          </a:solidFill>
          <a:ln w="9525">
            <a:solidFill>
              <a:srgbClr val="3E50D8"/>
            </a:solidFill>
            <a:miter lim="800000"/>
            <a:headEnd/>
            <a:tailEnd/>
          </a:ln>
        </p:spPr>
        <p:txBody>
          <a:bodyPr wrap="none" anchor="ctr"/>
          <a:lstStyle/>
          <a:p>
            <a:pPr algn="ctr" eaLnBrk="0" hangingPunct="0"/>
            <a:r>
              <a:rPr lang="en-GB" sz="1200" b="1">
                <a:solidFill>
                  <a:schemeClr val="bg1"/>
                </a:solidFill>
              </a:rPr>
              <a:t>Company Policy</a:t>
            </a:r>
          </a:p>
          <a:p>
            <a:pPr algn="ctr" eaLnBrk="0" hangingPunct="0"/>
            <a:r>
              <a:rPr lang="fr-BE" sz="1200" b="1">
                <a:solidFill>
                  <a:schemeClr val="bg1"/>
                </a:solidFill>
              </a:rPr>
              <a:t>Committee</a:t>
            </a:r>
            <a:endParaRPr lang="en-GB" sz="1200" b="1">
              <a:solidFill>
                <a:schemeClr val="bg1"/>
              </a:solidFill>
            </a:endParaRPr>
          </a:p>
        </p:txBody>
      </p:sp>
      <p:sp>
        <p:nvSpPr>
          <p:cNvPr id="21510" name="Rectangle 7"/>
          <p:cNvSpPr>
            <a:spLocks noChangeArrowheads="1"/>
          </p:cNvSpPr>
          <p:nvPr/>
        </p:nvSpPr>
        <p:spPr bwMode="auto">
          <a:xfrm>
            <a:off x="5943600" y="3352800"/>
            <a:ext cx="2362200" cy="685800"/>
          </a:xfrm>
          <a:prstGeom prst="rect">
            <a:avLst/>
          </a:prstGeom>
          <a:solidFill>
            <a:srgbClr val="3E50D8"/>
          </a:solidFill>
          <a:ln w="9525">
            <a:solidFill>
              <a:srgbClr val="3E50D8"/>
            </a:solidFill>
            <a:miter lim="800000"/>
            <a:headEnd/>
            <a:tailEnd/>
          </a:ln>
        </p:spPr>
        <p:txBody>
          <a:bodyPr wrap="none" anchor="ctr"/>
          <a:lstStyle/>
          <a:p>
            <a:pPr algn="ctr" eaLnBrk="0" hangingPunct="0"/>
            <a:r>
              <a:rPr lang="en-GB" sz="1200" b="1">
                <a:solidFill>
                  <a:schemeClr val="bg1"/>
                </a:solidFill>
              </a:rPr>
              <a:t>Industrial Policy</a:t>
            </a:r>
          </a:p>
          <a:p>
            <a:pPr algn="ctr" eaLnBrk="0" hangingPunct="0"/>
            <a:r>
              <a:rPr lang="en-GB" sz="1200" b="1">
                <a:solidFill>
                  <a:schemeClr val="bg1"/>
                </a:solidFill>
              </a:rPr>
              <a:t> Committee</a:t>
            </a:r>
          </a:p>
        </p:txBody>
      </p:sp>
      <p:sp>
        <p:nvSpPr>
          <p:cNvPr id="21511" name="Line 8"/>
          <p:cNvSpPr>
            <a:spLocks noChangeShapeType="1"/>
          </p:cNvSpPr>
          <p:nvPr/>
        </p:nvSpPr>
        <p:spPr bwMode="auto">
          <a:xfrm>
            <a:off x="4572000" y="2819400"/>
            <a:ext cx="0" cy="457200"/>
          </a:xfrm>
          <a:prstGeom prst="line">
            <a:avLst/>
          </a:prstGeom>
          <a:noFill/>
          <a:ln w="9525">
            <a:solidFill>
              <a:schemeClr val="tx1"/>
            </a:solidFill>
            <a:round/>
            <a:headEnd/>
            <a:tailEnd type="triangle" w="med" len="med"/>
          </a:ln>
        </p:spPr>
        <p:txBody>
          <a:bodyPr wrap="none"/>
          <a:lstStyle/>
          <a:p>
            <a:endParaRPr lang="de-DE"/>
          </a:p>
        </p:txBody>
      </p:sp>
      <p:sp>
        <p:nvSpPr>
          <p:cNvPr id="21512" name="Line 9"/>
          <p:cNvSpPr>
            <a:spLocks noChangeShapeType="1"/>
          </p:cNvSpPr>
          <p:nvPr/>
        </p:nvSpPr>
        <p:spPr bwMode="auto">
          <a:xfrm>
            <a:off x="4953000" y="7924800"/>
            <a:ext cx="76200" cy="228600"/>
          </a:xfrm>
          <a:prstGeom prst="line">
            <a:avLst/>
          </a:prstGeom>
          <a:noFill/>
          <a:ln w="9525">
            <a:solidFill>
              <a:schemeClr val="tx1"/>
            </a:solidFill>
            <a:round/>
            <a:headEnd/>
            <a:tailEnd type="triangle" w="med" len="med"/>
          </a:ln>
        </p:spPr>
        <p:txBody>
          <a:bodyPr wrap="none"/>
          <a:lstStyle/>
          <a:p>
            <a:endParaRPr lang="de-DE"/>
          </a:p>
        </p:txBody>
      </p:sp>
      <p:sp>
        <p:nvSpPr>
          <p:cNvPr id="21513" name="Rectangle 10"/>
          <p:cNvSpPr>
            <a:spLocks noChangeArrowheads="1"/>
          </p:cNvSpPr>
          <p:nvPr/>
        </p:nvSpPr>
        <p:spPr bwMode="auto">
          <a:xfrm>
            <a:off x="5867400" y="6172200"/>
            <a:ext cx="1143000" cy="284163"/>
          </a:xfrm>
          <a:prstGeom prst="rect">
            <a:avLst/>
          </a:prstGeom>
          <a:solidFill>
            <a:srgbClr val="3E50D8"/>
          </a:solidFill>
          <a:ln w="9525">
            <a:solidFill>
              <a:srgbClr val="3E50D8"/>
            </a:solidFill>
            <a:miter lim="800000"/>
            <a:headEnd/>
            <a:tailEnd/>
          </a:ln>
        </p:spPr>
        <p:txBody>
          <a:bodyPr>
            <a:spAutoFit/>
          </a:bodyPr>
          <a:lstStyle/>
          <a:p>
            <a:pPr algn="ctr"/>
            <a:r>
              <a:rPr lang="en-GB" sz="1200" b="1">
                <a:solidFill>
                  <a:schemeClr val="bg1"/>
                </a:solidFill>
              </a:rPr>
              <a:t>Steel</a:t>
            </a:r>
          </a:p>
        </p:txBody>
      </p:sp>
      <p:sp>
        <p:nvSpPr>
          <p:cNvPr id="21514" name="Rectangle 11"/>
          <p:cNvSpPr>
            <a:spLocks noChangeArrowheads="1"/>
          </p:cNvSpPr>
          <p:nvPr/>
        </p:nvSpPr>
        <p:spPr bwMode="auto">
          <a:xfrm>
            <a:off x="5867400" y="4648200"/>
            <a:ext cx="1174750" cy="284163"/>
          </a:xfrm>
          <a:prstGeom prst="rect">
            <a:avLst/>
          </a:prstGeom>
          <a:solidFill>
            <a:srgbClr val="3E50D8"/>
          </a:solidFill>
          <a:ln w="9525">
            <a:solidFill>
              <a:srgbClr val="3E50D8"/>
            </a:solidFill>
            <a:miter lim="800000"/>
            <a:headEnd/>
            <a:tailEnd/>
          </a:ln>
        </p:spPr>
        <p:txBody>
          <a:bodyPr wrap="none">
            <a:spAutoFit/>
          </a:bodyPr>
          <a:lstStyle/>
          <a:p>
            <a:pPr algn="ctr"/>
            <a:r>
              <a:rPr lang="en-GB" sz="1200" b="1">
                <a:solidFill>
                  <a:schemeClr val="bg1"/>
                </a:solidFill>
              </a:rPr>
              <a:t>Automobile</a:t>
            </a:r>
          </a:p>
        </p:txBody>
      </p:sp>
      <p:sp>
        <p:nvSpPr>
          <p:cNvPr id="21515" name="Rectangle 12"/>
          <p:cNvSpPr>
            <a:spLocks noChangeArrowheads="1"/>
          </p:cNvSpPr>
          <p:nvPr/>
        </p:nvSpPr>
        <p:spPr bwMode="auto">
          <a:xfrm>
            <a:off x="5867400" y="5029200"/>
            <a:ext cx="1143000" cy="284163"/>
          </a:xfrm>
          <a:prstGeom prst="rect">
            <a:avLst/>
          </a:prstGeom>
          <a:solidFill>
            <a:srgbClr val="3E50D8"/>
          </a:solidFill>
          <a:ln w="9525">
            <a:solidFill>
              <a:srgbClr val="3E50D8"/>
            </a:solidFill>
            <a:miter lim="800000"/>
            <a:headEnd/>
            <a:tailEnd/>
          </a:ln>
        </p:spPr>
        <p:txBody>
          <a:bodyPr>
            <a:spAutoFit/>
          </a:bodyPr>
          <a:lstStyle/>
          <a:p>
            <a:pPr algn="ctr"/>
            <a:r>
              <a:rPr lang="en-GB" sz="1200" b="1">
                <a:solidFill>
                  <a:schemeClr val="bg1"/>
                </a:solidFill>
              </a:rPr>
              <a:t>Aerospace</a:t>
            </a:r>
          </a:p>
        </p:txBody>
      </p:sp>
      <p:sp>
        <p:nvSpPr>
          <p:cNvPr id="21516" name="Rectangle 13"/>
          <p:cNvSpPr>
            <a:spLocks noChangeArrowheads="1"/>
          </p:cNvSpPr>
          <p:nvPr/>
        </p:nvSpPr>
        <p:spPr bwMode="auto">
          <a:xfrm>
            <a:off x="5867400" y="5410200"/>
            <a:ext cx="1371600" cy="284163"/>
          </a:xfrm>
          <a:prstGeom prst="rect">
            <a:avLst/>
          </a:prstGeom>
          <a:solidFill>
            <a:srgbClr val="3E50D8"/>
          </a:solidFill>
          <a:ln w="9525">
            <a:solidFill>
              <a:srgbClr val="3E50D8"/>
            </a:solidFill>
            <a:miter lim="800000"/>
            <a:headEnd/>
            <a:tailEnd/>
          </a:ln>
        </p:spPr>
        <p:txBody>
          <a:bodyPr>
            <a:spAutoFit/>
          </a:bodyPr>
          <a:lstStyle/>
          <a:p>
            <a:pPr algn="ctr"/>
            <a:r>
              <a:rPr lang="en-GB" sz="1200" b="1">
                <a:solidFill>
                  <a:schemeClr val="bg1"/>
                </a:solidFill>
              </a:rPr>
              <a:t>Shipbuilding</a:t>
            </a:r>
          </a:p>
        </p:txBody>
      </p:sp>
      <p:sp>
        <p:nvSpPr>
          <p:cNvPr id="21517" name="Rectangle 14"/>
          <p:cNvSpPr>
            <a:spLocks noChangeArrowheads="1"/>
          </p:cNvSpPr>
          <p:nvPr/>
        </p:nvSpPr>
        <p:spPr bwMode="auto">
          <a:xfrm>
            <a:off x="5867400" y="5791200"/>
            <a:ext cx="488950" cy="284163"/>
          </a:xfrm>
          <a:prstGeom prst="rect">
            <a:avLst/>
          </a:prstGeom>
          <a:solidFill>
            <a:srgbClr val="3E50D8"/>
          </a:solidFill>
          <a:ln w="9525">
            <a:solidFill>
              <a:srgbClr val="3E50D8"/>
            </a:solidFill>
            <a:miter lim="800000"/>
            <a:headEnd/>
            <a:tailEnd/>
          </a:ln>
        </p:spPr>
        <p:txBody>
          <a:bodyPr wrap="none">
            <a:spAutoFit/>
          </a:bodyPr>
          <a:lstStyle/>
          <a:p>
            <a:pPr algn="ctr"/>
            <a:r>
              <a:rPr lang="en-GB" sz="1200" b="1">
                <a:solidFill>
                  <a:schemeClr val="bg1"/>
                </a:solidFill>
              </a:rPr>
              <a:t>ICT</a:t>
            </a:r>
          </a:p>
        </p:txBody>
      </p:sp>
      <p:sp>
        <p:nvSpPr>
          <p:cNvPr id="21518" name="Rectangle 15"/>
          <p:cNvSpPr>
            <a:spLocks noChangeArrowheads="1"/>
          </p:cNvSpPr>
          <p:nvPr/>
        </p:nvSpPr>
        <p:spPr bwMode="auto">
          <a:xfrm>
            <a:off x="1981200" y="4572000"/>
            <a:ext cx="2819400" cy="284163"/>
          </a:xfrm>
          <a:prstGeom prst="rect">
            <a:avLst/>
          </a:prstGeom>
          <a:solidFill>
            <a:srgbClr val="3E50D8"/>
          </a:solidFill>
          <a:ln w="9525">
            <a:solidFill>
              <a:srgbClr val="3E50D8"/>
            </a:solidFill>
            <a:miter lim="800000"/>
            <a:headEnd/>
            <a:tailEnd/>
          </a:ln>
        </p:spPr>
        <p:txBody>
          <a:bodyPr>
            <a:spAutoFit/>
          </a:bodyPr>
          <a:lstStyle/>
          <a:p>
            <a:pPr algn="ctr"/>
            <a:r>
              <a:rPr lang="en-GB" sz="1200" b="1">
                <a:solidFill>
                  <a:schemeClr val="bg1"/>
                </a:solidFill>
              </a:rPr>
              <a:t>Training and Education  WP</a:t>
            </a:r>
          </a:p>
        </p:txBody>
      </p:sp>
      <p:sp>
        <p:nvSpPr>
          <p:cNvPr id="21519" name="Rectangle 16"/>
          <p:cNvSpPr>
            <a:spLocks noChangeArrowheads="1"/>
          </p:cNvSpPr>
          <p:nvPr/>
        </p:nvSpPr>
        <p:spPr bwMode="auto">
          <a:xfrm>
            <a:off x="2286000" y="4953000"/>
            <a:ext cx="2133600" cy="284163"/>
          </a:xfrm>
          <a:prstGeom prst="rect">
            <a:avLst/>
          </a:prstGeom>
          <a:solidFill>
            <a:srgbClr val="3E50D8"/>
          </a:solidFill>
          <a:ln w="9525">
            <a:solidFill>
              <a:srgbClr val="3E50D8"/>
            </a:solidFill>
            <a:miter lim="800000"/>
            <a:headEnd/>
            <a:tailEnd/>
          </a:ln>
        </p:spPr>
        <p:txBody>
          <a:bodyPr>
            <a:spAutoFit/>
          </a:bodyPr>
          <a:lstStyle/>
          <a:p>
            <a:pPr algn="ctr"/>
            <a:r>
              <a:rPr lang="en-GB" sz="1200" b="1">
                <a:solidFill>
                  <a:schemeClr val="bg1"/>
                </a:solidFill>
              </a:rPr>
              <a:t>Eastern Europe WP</a:t>
            </a:r>
          </a:p>
        </p:txBody>
      </p:sp>
      <p:sp>
        <p:nvSpPr>
          <p:cNvPr id="21520" name="Rectangle 17"/>
          <p:cNvSpPr>
            <a:spLocks noChangeArrowheads="1"/>
          </p:cNvSpPr>
          <p:nvPr/>
        </p:nvSpPr>
        <p:spPr bwMode="auto">
          <a:xfrm>
            <a:off x="1828800" y="5334000"/>
            <a:ext cx="2881313" cy="284163"/>
          </a:xfrm>
          <a:prstGeom prst="rect">
            <a:avLst/>
          </a:prstGeom>
          <a:solidFill>
            <a:srgbClr val="3E50D8"/>
          </a:solidFill>
          <a:ln w="9525">
            <a:solidFill>
              <a:srgbClr val="3E50D8"/>
            </a:solidFill>
            <a:miter lim="800000"/>
            <a:headEnd/>
            <a:tailEnd/>
          </a:ln>
        </p:spPr>
        <p:txBody>
          <a:bodyPr wrap="none">
            <a:spAutoFit/>
          </a:bodyPr>
          <a:lstStyle/>
          <a:p>
            <a:r>
              <a:rPr lang="en-GB" sz="1200" b="1">
                <a:solidFill>
                  <a:schemeClr val="bg1"/>
                </a:solidFill>
              </a:rPr>
              <a:t>Equal Opportunities Committee</a:t>
            </a:r>
          </a:p>
        </p:txBody>
      </p:sp>
      <p:sp>
        <p:nvSpPr>
          <p:cNvPr id="21521" name="Line 18"/>
          <p:cNvSpPr>
            <a:spLocks noChangeShapeType="1"/>
          </p:cNvSpPr>
          <p:nvPr/>
        </p:nvSpPr>
        <p:spPr bwMode="auto">
          <a:xfrm>
            <a:off x="1676400" y="2895600"/>
            <a:ext cx="5410200" cy="0"/>
          </a:xfrm>
          <a:prstGeom prst="line">
            <a:avLst/>
          </a:prstGeom>
          <a:noFill/>
          <a:ln w="9525">
            <a:solidFill>
              <a:schemeClr val="tx1"/>
            </a:solidFill>
            <a:miter lim="800000"/>
            <a:headEnd/>
            <a:tailEnd/>
          </a:ln>
        </p:spPr>
        <p:txBody>
          <a:bodyPr wrap="none"/>
          <a:lstStyle/>
          <a:p>
            <a:endParaRPr lang="de-DE"/>
          </a:p>
        </p:txBody>
      </p:sp>
      <p:sp>
        <p:nvSpPr>
          <p:cNvPr id="21522" name="Line 19"/>
          <p:cNvSpPr>
            <a:spLocks noChangeShapeType="1"/>
          </p:cNvSpPr>
          <p:nvPr/>
        </p:nvSpPr>
        <p:spPr bwMode="auto">
          <a:xfrm>
            <a:off x="1676400" y="2895600"/>
            <a:ext cx="0" cy="304800"/>
          </a:xfrm>
          <a:prstGeom prst="line">
            <a:avLst/>
          </a:prstGeom>
          <a:noFill/>
          <a:ln w="9525">
            <a:solidFill>
              <a:schemeClr val="tx1"/>
            </a:solidFill>
            <a:miter lim="800000"/>
            <a:headEnd/>
            <a:tailEnd type="triangle" w="med" len="med"/>
          </a:ln>
        </p:spPr>
        <p:txBody>
          <a:bodyPr wrap="none"/>
          <a:lstStyle/>
          <a:p>
            <a:endParaRPr lang="de-DE"/>
          </a:p>
        </p:txBody>
      </p:sp>
      <p:sp>
        <p:nvSpPr>
          <p:cNvPr id="21523" name="Line 20"/>
          <p:cNvSpPr>
            <a:spLocks noChangeShapeType="1"/>
          </p:cNvSpPr>
          <p:nvPr/>
        </p:nvSpPr>
        <p:spPr bwMode="auto">
          <a:xfrm>
            <a:off x="7086600" y="2895600"/>
            <a:ext cx="0" cy="304800"/>
          </a:xfrm>
          <a:prstGeom prst="line">
            <a:avLst/>
          </a:prstGeom>
          <a:noFill/>
          <a:ln w="9525">
            <a:solidFill>
              <a:schemeClr val="tx1"/>
            </a:solidFill>
            <a:miter lim="800000"/>
            <a:headEnd/>
            <a:tailEnd type="triangle" w="med" len="med"/>
          </a:ln>
        </p:spPr>
        <p:txBody>
          <a:bodyPr wrap="none"/>
          <a:lstStyle/>
          <a:p>
            <a:endParaRPr lang="de-DE"/>
          </a:p>
        </p:txBody>
      </p:sp>
      <p:sp>
        <p:nvSpPr>
          <p:cNvPr id="21524" name="Rectangle 21"/>
          <p:cNvSpPr>
            <a:spLocks noChangeArrowheads="1"/>
          </p:cNvSpPr>
          <p:nvPr/>
        </p:nvSpPr>
        <p:spPr bwMode="auto">
          <a:xfrm>
            <a:off x="2743200" y="5715000"/>
            <a:ext cx="1312863" cy="284163"/>
          </a:xfrm>
          <a:prstGeom prst="rect">
            <a:avLst/>
          </a:prstGeom>
          <a:solidFill>
            <a:srgbClr val="3E50D8"/>
          </a:solidFill>
          <a:ln w="9525">
            <a:solidFill>
              <a:srgbClr val="3E50D8"/>
            </a:solidFill>
            <a:miter lim="800000"/>
            <a:headEnd/>
            <a:tailEnd/>
          </a:ln>
        </p:spPr>
        <p:txBody>
          <a:bodyPr wrap="none">
            <a:spAutoFit/>
          </a:bodyPr>
          <a:lstStyle/>
          <a:p>
            <a:r>
              <a:rPr lang="en-GB" sz="1200" b="1">
                <a:solidFill>
                  <a:schemeClr val="bg1"/>
                </a:solidFill>
              </a:rPr>
              <a:t>Youth Issues</a:t>
            </a:r>
          </a:p>
        </p:txBody>
      </p:sp>
      <p:sp>
        <p:nvSpPr>
          <p:cNvPr id="21525" name="Rectangle 22"/>
          <p:cNvSpPr>
            <a:spLocks noChangeArrowheads="1"/>
          </p:cNvSpPr>
          <p:nvPr/>
        </p:nvSpPr>
        <p:spPr bwMode="auto">
          <a:xfrm>
            <a:off x="5867400" y="4114800"/>
            <a:ext cx="1295400" cy="466725"/>
          </a:xfrm>
          <a:prstGeom prst="rect">
            <a:avLst/>
          </a:prstGeom>
          <a:solidFill>
            <a:srgbClr val="3E50D8"/>
          </a:solidFill>
          <a:ln w="9525">
            <a:solidFill>
              <a:srgbClr val="3E50D8"/>
            </a:solidFill>
            <a:miter lim="800000"/>
            <a:headEnd/>
            <a:tailEnd/>
          </a:ln>
        </p:spPr>
        <p:txBody>
          <a:bodyPr>
            <a:spAutoFit/>
          </a:bodyPr>
          <a:lstStyle/>
          <a:p>
            <a:pPr algn="ctr"/>
            <a:r>
              <a:rPr lang="en-GB" sz="1200" b="1">
                <a:solidFill>
                  <a:schemeClr val="bg1"/>
                </a:solidFill>
              </a:rPr>
              <a:t>Mechanical engineering</a:t>
            </a:r>
          </a:p>
        </p:txBody>
      </p:sp>
      <p:sp>
        <p:nvSpPr>
          <p:cNvPr id="21526" name="Rectangle 23"/>
          <p:cNvSpPr>
            <a:spLocks noChangeArrowheads="1"/>
          </p:cNvSpPr>
          <p:nvPr/>
        </p:nvSpPr>
        <p:spPr bwMode="auto">
          <a:xfrm>
            <a:off x="7315200" y="4114800"/>
            <a:ext cx="1143000" cy="649288"/>
          </a:xfrm>
          <a:prstGeom prst="rect">
            <a:avLst/>
          </a:prstGeom>
          <a:solidFill>
            <a:srgbClr val="3E50D8"/>
          </a:solidFill>
          <a:ln w="9525">
            <a:solidFill>
              <a:srgbClr val="3E50D8"/>
            </a:solidFill>
            <a:miter lim="800000"/>
            <a:headEnd/>
            <a:tailEnd/>
          </a:ln>
        </p:spPr>
        <p:txBody>
          <a:bodyPr>
            <a:spAutoFit/>
          </a:bodyPr>
          <a:lstStyle/>
          <a:p>
            <a:pPr algn="ctr"/>
            <a:r>
              <a:rPr lang="en-GB" sz="1200" b="1">
                <a:solidFill>
                  <a:schemeClr val="bg1"/>
                </a:solidFill>
              </a:rPr>
              <a:t>Non-ferrous (A)</a:t>
            </a:r>
          </a:p>
        </p:txBody>
      </p:sp>
      <p:sp>
        <p:nvSpPr>
          <p:cNvPr id="21527" name="Rectangle 24"/>
          <p:cNvSpPr>
            <a:spLocks noChangeArrowheads="1"/>
          </p:cNvSpPr>
          <p:nvPr/>
        </p:nvSpPr>
        <p:spPr bwMode="auto">
          <a:xfrm>
            <a:off x="7315200" y="4876800"/>
            <a:ext cx="1143000" cy="466725"/>
          </a:xfrm>
          <a:prstGeom prst="rect">
            <a:avLst/>
          </a:prstGeom>
          <a:solidFill>
            <a:srgbClr val="3E50D8"/>
          </a:solidFill>
          <a:ln w="9525">
            <a:solidFill>
              <a:srgbClr val="3E50D8"/>
            </a:solidFill>
            <a:miter lim="800000"/>
            <a:headEnd/>
            <a:tailEnd/>
          </a:ln>
        </p:spPr>
        <p:txBody>
          <a:bodyPr>
            <a:spAutoFit/>
          </a:bodyPr>
          <a:lstStyle/>
          <a:p>
            <a:pPr algn="ctr"/>
            <a:r>
              <a:rPr lang="en-GB" sz="1200" b="1">
                <a:solidFill>
                  <a:schemeClr val="bg1"/>
                </a:solidFill>
              </a:rPr>
              <a:t>Foundries (A)</a:t>
            </a:r>
          </a:p>
        </p:txBody>
      </p:sp>
      <p:sp>
        <p:nvSpPr>
          <p:cNvPr id="21528" name="Rectangle 25"/>
          <p:cNvSpPr>
            <a:spLocks noChangeArrowheads="1"/>
          </p:cNvSpPr>
          <p:nvPr/>
        </p:nvSpPr>
        <p:spPr bwMode="auto">
          <a:xfrm>
            <a:off x="7315200" y="5486400"/>
            <a:ext cx="1143000" cy="466725"/>
          </a:xfrm>
          <a:prstGeom prst="rect">
            <a:avLst/>
          </a:prstGeom>
          <a:solidFill>
            <a:srgbClr val="3E50D8"/>
          </a:solidFill>
          <a:ln w="9525">
            <a:solidFill>
              <a:srgbClr val="3E50D8"/>
            </a:solidFill>
            <a:miter lim="800000"/>
            <a:headEnd/>
            <a:tailEnd/>
          </a:ln>
        </p:spPr>
        <p:txBody>
          <a:bodyPr>
            <a:spAutoFit/>
          </a:bodyPr>
          <a:lstStyle/>
          <a:p>
            <a:pPr algn="ctr"/>
            <a:r>
              <a:rPr lang="en-GB" sz="1200" b="1">
                <a:solidFill>
                  <a:schemeClr val="bg1"/>
                </a:solidFill>
              </a:rPr>
              <a:t>White goods (A)</a:t>
            </a:r>
          </a:p>
        </p:txBody>
      </p:sp>
      <p:sp>
        <p:nvSpPr>
          <p:cNvPr id="21529" name="TextBox 25"/>
          <p:cNvSpPr txBox="1">
            <a:spLocks noChangeArrowheads="1"/>
          </p:cNvSpPr>
          <p:nvPr/>
        </p:nvSpPr>
        <p:spPr bwMode="auto">
          <a:xfrm>
            <a:off x="152400" y="6172200"/>
            <a:ext cx="1524000" cy="276225"/>
          </a:xfrm>
          <a:prstGeom prst="rect">
            <a:avLst/>
          </a:prstGeom>
          <a:solidFill>
            <a:srgbClr val="463ADC"/>
          </a:solidFill>
          <a:ln w="9525">
            <a:noFill/>
            <a:miter lim="800000"/>
            <a:headEnd/>
            <a:tailEnd/>
          </a:ln>
        </p:spPr>
        <p:txBody>
          <a:bodyPr>
            <a:spAutoFit/>
          </a:bodyPr>
          <a:lstStyle/>
          <a:p>
            <a:pPr algn="ctr"/>
            <a:r>
              <a:rPr lang="fr-BE" sz="1200" b="1">
                <a:solidFill>
                  <a:schemeClr val="bg1"/>
                </a:solidFill>
              </a:rPr>
              <a:t>Social Dialogue</a:t>
            </a:r>
            <a:endParaRPr lang="nl-BE" sz="1200" b="1">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685800" y="1638300"/>
            <a:ext cx="7772400" cy="1431925"/>
          </a:xfrm>
          <a:prstGeom prst="rect">
            <a:avLst/>
          </a:prstGeom>
          <a:noFill/>
          <a:ln w="9525">
            <a:noFill/>
            <a:miter lim="800000"/>
            <a:headEnd/>
            <a:tailEnd/>
          </a:ln>
        </p:spPr>
        <p:txBody>
          <a:bodyPr lIns="92075" tIns="46038" rIns="92075" bIns="46038" anchor="ctr"/>
          <a:lstStyle/>
          <a:p>
            <a:pPr algn="ctr"/>
            <a:r>
              <a:rPr lang="en-GB" sz="3600">
                <a:solidFill>
                  <a:srgbClr val="002060"/>
                </a:solidFill>
              </a:rPr>
              <a:t>Collective Bargaining: Towards more Coordination</a:t>
            </a:r>
          </a:p>
        </p:txBody>
      </p:sp>
      <p:sp>
        <p:nvSpPr>
          <p:cNvPr id="22530" name="Rectangle 3"/>
          <p:cNvSpPr>
            <a:spLocks noChangeArrowheads="1"/>
          </p:cNvSpPr>
          <p:nvPr/>
        </p:nvSpPr>
        <p:spPr bwMode="auto">
          <a:xfrm>
            <a:off x="685800" y="3352800"/>
            <a:ext cx="7772400" cy="2438400"/>
          </a:xfrm>
          <a:prstGeom prst="rect">
            <a:avLst/>
          </a:prstGeom>
          <a:noFill/>
          <a:ln w="9525">
            <a:noFill/>
            <a:miter lim="800000"/>
            <a:headEnd/>
            <a:tailEnd/>
          </a:ln>
        </p:spPr>
        <p:txBody>
          <a:bodyPr/>
          <a:lstStyle/>
          <a:p>
            <a:pPr marL="342900" indent="-342900">
              <a:lnSpc>
                <a:spcPct val="150000"/>
              </a:lnSpc>
              <a:spcBef>
                <a:spcPct val="20000"/>
              </a:spcBef>
              <a:buClr>
                <a:schemeClr val="tx1"/>
              </a:buClr>
              <a:buFont typeface="Wingdings" pitchFamily="2" charset="2"/>
              <a:buChar char="§"/>
            </a:pPr>
            <a:r>
              <a:rPr lang="en-GB" sz="2400"/>
              <a:t>Single Market</a:t>
            </a:r>
          </a:p>
          <a:p>
            <a:pPr marL="342900" indent="-342900">
              <a:lnSpc>
                <a:spcPct val="150000"/>
              </a:lnSpc>
              <a:spcBef>
                <a:spcPct val="20000"/>
              </a:spcBef>
              <a:buClr>
                <a:schemeClr val="tx1"/>
              </a:buClr>
              <a:buFont typeface="Wingdings" pitchFamily="2" charset="2"/>
              <a:buChar char="§"/>
            </a:pPr>
            <a:r>
              <a:rPr lang="en-GB" sz="2400"/>
              <a:t>Europeanization of the Economy</a:t>
            </a:r>
          </a:p>
          <a:p>
            <a:pPr marL="342900" indent="-342900">
              <a:lnSpc>
                <a:spcPct val="150000"/>
              </a:lnSpc>
              <a:spcBef>
                <a:spcPct val="20000"/>
              </a:spcBef>
              <a:buClr>
                <a:schemeClr val="tx1"/>
              </a:buClr>
              <a:buFont typeface="Wingdings" pitchFamily="2" charset="2"/>
              <a:buChar char="§"/>
            </a:pPr>
            <a:r>
              <a:rPr lang="en-GB" sz="2400"/>
              <a:t>Economic Situation</a:t>
            </a:r>
          </a:p>
          <a:p>
            <a:pPr marL="342900" indent="-342900">
              <a:lnSpc>
                <a:spcPct val="150000"/>
              </a:lnSpc>
              <a:spcBef>
                <a:spcPct val="20000"/>
              </a:spcBef>
              <a:buClr>
                <a:schemeClr val="tx1"/>
              </a:buClr>
              <a:buFont typeface="Wingdings" pitchFamily="2" charset="2"/>
              <a:buChar char="§"/>
            </a:pPr>
            <a:r>
              <a:rPr lang="en-GB" sz="2400"/>
              <a:t>Signal to Employers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2" descr="logo Eucoban rgb internet"/>
          <p:cNvPicPr>
            <a:picLocks noChangeAspect="1" noChangeArrowheads="1"/>
          </p:cNvPicPr>
          <p:nvPr/>
        </p:nvPicPr>
        <p:blipFill>
          <a:blip r:embed="rId2"/>
          <a:srcRect/>
          <a:stretch>
            <a:fillRect/>
          </a:stretch>
        </p:blipFill>
        <p:spPr bwMode="auto">
          <a:xfrm>
            <a:off x="6172200" y="2895600"/>
            <a:ext cx="2524125" cy="2162175"/>
          </a:xfrm>
          <a:prstGeom prst="rect">
            <a:avLst/>
          </a:prstGeom>
          <a:noFill/>
          <a:ln w="9525">
            <a:noFill/>
            <a:miter lim="800000"/>
            <a:headEnd/>
            <a:tailEnd/>
          </a:ln>
        </p:spPr>
      </p:pic>
      <p:sp>
        <p:nvSpPr>
          <p:cNvPr id="23554" name="Rectangle 2"/>
          <p:cNvSpPr>
            <a:spLocks noChangeArrowheads="1"/>
          </p:cNvSpPr>
          <p:nvPr/>
        </p:nvSpPr>
        <p:spPr bwMode="auto">
          <a:xfrm>
            <a:off x="685800" y="1600200"/>
            <a:ext cx="7772400" cy="1431925"/>
          </a:xfrm>
          <a:prstGeom prst="rect">
            <a:avLst/>
          </a:prstGeom>
          <a:noFill/>
          <a:ln w="9525">
            <a:noFill/>
            <a:miter lim="800000"/>
            <a:headEnd/>
            <a:tailEnd/>
          </a:ln>
        </p:spPr>
        <p:txBody>
          <a:bodyPr lIns="92075" tIns="46038" rIns="92075" bIns="46038" anchor="ctr"/>
          <a:lstStyle/>
          <a:p>
            <a:pPr algn="ctr"/>
            <a:r>
              <a:rPr lang="en-GB" sz="3600">
                <a:solidFill>
                  <a:srgbClr val="002060"/>
                </a:solidFill>
              </a:rPr>
              <a:t>Collective Bargaining: Towards more Coordination</a:t>
            </a:r>
          </a:p>
        </p:txBody>
      </p:sp>
      <p:sp>
        <p:nvSpPr>
          <p:cNvPr id="23555" name="Text Box 5"/>
          <p:cNvSpPr txBox="1">
            <a:spLocks noChangeArrowheads="1"/>
          </p:cNvSpPr>
          <p:nvPr/>
        </p:nvSpPr>
        <p:spPr bwMode="auto">
          <a:xfrm>
            <a:off x="457200" y="4914900"/>
            <a:ext cx="2743200" cy="457200"/>
          </a:xfrm>
          <a:prstGeom prst="rect">
            <a:avLst/>
          </a:prstGeom>
          <a:noFill/>
          <a:ln w="9525">
            <a:noFill/>
            <a:miter lim="800000"/>
            <a:headEnd/>
            <a:tailEnd/>
          </a:ln>
        </p:spPr>
        <p:txBody>
          <a:bodyPr>
            <a:spAutoFit/>
          </a:bodyPr>
          <a:lstStyle/>
          <a:p>
            <a:pPr>
              <a:spcBef>
                <a:spcPct val="50000"/>
              </a:spcBef>
            </a:pPr>
            <a:endParaRPr lang="en-GB" sz="2400">
              <a:latin typeface="Times New Roman" pitchFamily="18" charset="0"/>
            </a:endParaRPr>
          </a:p>
        </p:txBody>
      </p:sp>
      <p:sp>
        <p:nvSpPr>
          <p:cNvPr id="23556" name="Text Box 6"/>
          <p:cNvSpPr txBox="1">
            <a:spLocks noChangeArrowheads="1"/>
          </p:cNvSpPr>
          <p:nvPr/>
        </p:nvSpPr>
        <p:spPr bwMode="auto">
          <a:xfrm>
            <a:off x="533400" y="4479925"/>
            <a:ext cx="3352800" cy="1555750"/>
          </a:xfrm>
          <a:prstGeom prst="rect">
            <a:avLst/>
          </a:prstGeom>
          <a:noFill/>
          <a:ln w="9525">
            <a:noFill/>
            <a:miter lim="800000"/>
            <a:headEnd/>
            <a:tailEnd/>
          </a:ln>
        </p:spPr>
        <p:txBody>
          <a:bodyPr>
            <a:spAutoFit/>
          </a:bodyPr>
          <a:lstStyle/>
          <a:p>
            <a:pPr>
              <a:lnSpc>
                <a:spcPct val="115000"/>
              </a:lnSpc>
              <a:spcBef>
                <a:spcPct val="20000"/>
              </a:spcBef>
              <a:buClr>
                <a:schemeClr val="accent2"/>
              </a:buClr>
              <a:buSzPct val="80000"/>
              <a:buFont typeface="Wingdings" pitchFamily="2" charset="2"/>
              <a:buNone/>
            </a:pPr>
            <a:r>
              <a:rPr lang="en-GB"/>
              <a:t>Coordination of National Collective Bargaining Policies</a:t>
            </a:r>
          </a:p>
          <a:p>
            <a:pPr>
              <a:lnSpc>
                <a:spcPct val="115000"/>
              </a:lnSpc>
              <a:spcBef>
                <a:spcPct val="20000"/>
              </a:spcBef>
              <a:buClr>
                <a:schemeClr val="accent2"/>
              </a:buClr>
              <a:buSzPct val="80000"/>
              <a:buFont typeface="Wingdings" pitchFamily="2" charset="2"/>
              <a:buNone/>
            </a:pPr>
            <a:r>
              <a:rPr lang="en-GB"/>
              <a:t>(Minimum Standards)</a:t>
            </a:r>
          </a:p>
        </p:txBody>
      </p:sp>
      <p:sp>
        <p:nvSpPr>
          <p:cNvPr id="23557" name="Text Box 7"/>
          <p:cNvSpPr txBox="1">
            <a:spLocks noChangeArrowheads="1"/>
          </p:cNvSpPr>
          <p:nvPr/>
        </p:nvSpPr>
        <p:spPr bwMode="auto">
          <a:xfrm>
            <a:off x="3962400" y="4533900"/>
            <a:ext cx="2590800" cy="701675"/>
          </a:xfrm>
          <a:prstGeom prst="rect">
            <a:avLst/>
          </a:prstGeom>
          <a:noFill/>
          <a:ln w="9525">
            <a:noFill/>
            <a:miter lim="800000"/>
            <a:headEnd/>
            <a:tailEnd/>
          </a:ln>
        </p:spPr>
        <p:txBody>
          <a:bodyPr>
            <a:spAutoFit/>
          </a:bodyPr>
          <a:lstStyle/>
          <a:p>
            <a:pPr>
              <a:spcBef>
                <a:spcPct val="50000"/>
              </a:spcBef>
            </a:pPr>
            <a:r>
              <a:rPr lang="en-GB"/>
              <a:t>Regional Network of Observers</a:t>
            </a:r>
          </a:p>
        </p:txBody>
      </p:sp>
      <p:sp>
        <p:nvSpPr>
          <p:cNvPr id="23558" name="Text Box 8"/>
          <p:cNvSpPr txBox="1">
            <a:spLocks noChangeArrowheads="1"/>
          </p:cNvSpPr>
          <p:nvPr/>
        </p:nvSpPr>
        <p:spPr bwMode="auto">
          <a:xfrm>
            <a:off x="6553200" y="4533900"/>
            <a:ext cx="2057400" cy="1311275"/>
          </a:xfrm>
          <a:prstGeom prst="rect">
            <a:avLst/>
          </a:prstGeom>
          <a:noFill/>
          <a:ln w="9525">
            <a:noFill/>
            <a:miter lim="800000"/>
            <a:headEnd/>
            <a:tailEnd/>
          </a:ln>
        </p:spPr>
        <p:txBody>
          <a:bodyPr>
            <a:spAutoFit/>
          </a:bodyPr>
          <a:lstStyle/>
          <a:p>
            <a:pPr>
              <a:spcBef>
                <a:spcPct val="50000"/>
              </a:spcBef>
            </a:pPr>
            <a:r>
              <a:rPr lang="en-GB"/>
              <a:t>Information Exchange Network (Eucob@n)</a:t>
            </a:r>
          </a:p>
        </p:txBody>
      </p:sp>
      <p:sp>
        <p:nvSpPr>
          <p:cNvPr id="23559" name="Line 9"/>
          <p:cNvSpPr>
            <a:spLocks noChangeShapeType="1"/>
          </p:cNvSpPr>
          <p:nvPr/>
        </p:nvSpPr>
        <p:spPr bwMode="auto">
          <a:xfrm>
            <a:off x="4724400" y="3086100"/>
            <a:ext cx="0" cy="1295400"/>
          </a:xfrm>
          <a:prstGeom prst="line">
            <a:avLst/>
          </a:prstGeom>
          <a:noFill/>
          <a:ln w="9525">
            <a:solidFill>
              <a:schemeClr val="tx1"/>
            </a:solidFill>
            <a:miter lim="800000"/>
            <a:headEnd/>
            <a:tailEnd type="triangle" w="med" len="med"/>
          </a:ln>
        </p:spPr>
        <p:txBody>
          <a:bodyPr wrap="none"/>
          <a:lstStyle/>
          <a:p>
            <a:endParaRPr lang="de-DE"/>
          </a:p>
        </p:txBody>
      </p:sp>
      <p:sp>
        <p:nvSpPr>
          <p:cNvPr id="23560" name="Line 10"/>
          <p:cNvSpPr>
            <a:spLocks noChangeShapeType="1"/>
          </p:cNvSpPr>
          <p:nvPr/>
        </p:nvSpPr>
        <p:spPr bwMode="auto">
          <a:xfrm>
            <a:off x="5867400" y="3048000"/>
            <a:ext cx="1371600" cy="1371600"/>
          </a:xfrm>
          <a:prstGeom prst="line">
            <a:avLst/>
          </a:prstGeom>
          <a:noFill/>
          <a:ln w="9525">
            <a:solidFill>
              <a:schemeClr val="tx1"/>
            </a:solidFill>
            <a:miter lim="800000"/>
            <a:headEnd/>
            <a:tailEnd type="triangle" w="med" len="med"/>
          </a:ln>
        </p:spPr>
        <p:txBody>
          <a:bodyPr wrap="none"/>
          <a:lstStyle/>
          <a:p>
            <a:endParaRPr lang="de-DE"/>
          </a:p>
        </p:txBody>
      </p:sp>
      <p:sp>
        <p:nvSpPr>
          <p:cNvPr id="23561" name="Line 11"/>
          <p:cNvSpPr>
            <a:spLocks noChangeShapeType="1"/>
          </p:cNvSpPr>
          <p:nvPr/>
        </p:nvSpPr>
        <p:spPr bwMode="auto">
          <a:xfrm flipH="1">
            <a:off x="1828800" y="3048000"/>
            <a:ext cx="1371600" cy="1371600"/>
          </a:xfrm>
          <a:prstGeom prst="line">
            <a:avLst/>
          </a:prstGeom>
          <a:noFill/>
          <a:ln w="9525">
            <a:solidFill>
              <a:schemeClr val="tx1"/>
            </a:solidFill>
            <a:miter lim="800000"/>
            <a:headEnd/>
            <a:tailEnd type="triangle" w="med" len="med"/>
          </a:ln>
        </p:spPr>
        <p:txBody>
          <a:bodyPr wrap="none"/>
          <a:lstStyle/>
          <a:p>
            <a:endParaRPr lang="de-D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1527</TotalTime>
  <Words>1755</Words>
  <Application>Microsoft Office PowerPoint</Application>
  <PresentationFormat>On-screen Show (4:3)</PresentationFormat>
  <Paragraphs>245</Paragraphs>
  <Slides>36</Slides>
  <Notes>1</Notes>
  <HiddenSlides>0</HiddenSlides>
  <MMClips>0</MMClips>
  <ScaleCrop>false</ScaleCrop>
  <HeadingPairs>
    <vt:vector size="6" baseType="variant">
      <vt:variant>
        <vt:lpstr>Verwendete Schriftarten</vt:lpstr>
      </vt:variant>
      <vt:variant>
        <vt:i4>4</vt:i4>
      </vt:variant>
      <vt:variant>
        <vt:lpstr>Entwurfsvorlage</vt:lpstr>
      </vt:variant>
      <vt:variant>
        <vt:i4>1</vt:i4>
      </vt:variant>
      <vt:variant>
        <vt:lpstr>Folientitel</vt:lpstr>
      </vt:variant>
      <vt:variant>
        <vt:i4>36</vt:i4>
      </vt:variant>
    </vt:vector>
  </HeadingPairs>
  <TitlesOfParts>
    <vt:vector size="41" baseType="lpstr">
      <vt:lpstr>Verdana</vt:lpstr>
      <vt:lpstr>Arial</vt:lpstr>
      <vt:lpstr>Wingdings</vt:lpstr>
      <vt:lpstr>Times New Roman</vt:lpstr>
      <vt:lpstr>Default Design</vt:lpstr>
      <vt:lpstr>Folie 1</vt:lpstr>
      <vt:lpstr>Content</vt:lpstr>
      <vt:lpstr>Folie 3</vt:lpstr>
      <vt:lpstr>Features of Union Work at European Level</vt:lpstr>
      <vt:lpstr>Main goals</vt:lpstr>
      <vt:lpstr>Main areas of work</vt:lpstr>
      <vt:lpstr>EMF Structure</vt:lpstr>
      <vt:lpstr>Folie 8</vt:lpstr>
      <vt:lpstr>Folie 9</vt:lpstr>
      <vt:lpstr>Coordination of national collective bargaining policies</vt:lpstr>
      <vt:lpstr>Coordination of national collective bargaining policies</vt:lpstr>
      <vt:lpstr>Other CB guidelines 1</vt:lpstr>
      <vt:lpstr>Other CB guidelines 2</vt:lpstr>
      <vt:lpstr>Regional Network of Observers</vt:lpstr>
      <vt:lpstr>Company Policy</vt:lpstr>
      <vt:lpstr>First EMF Common Demand</vt:lpstr>
      <vt:lpstr>What is a Common Demand?</vt:lpstr>
      <vt:lpstr>Elements of a common demand</vt:lpstr>
      <vt:lpstr>Roadmap</vt:lpstr>
      <vt:lpstr>Roadmap II</vt:lpstr>
      <vt:lpstr>Second EMF Common Demand</vt:lpstr>
      <vt:lpstr>Basics</vt:lpstr>
      <vt:lpstr>Precarious Employment</vt:lpstr>
      <vt:lpstr>Signs of precarious jobs</vt:lpstr>
      <vt:lpstr>TEMPORARY AGENCY WORK</vt:lpstr>
      <vt:lpstr> Temporary Agency Work</vt:lpstr>
      <vt:lpstr>Fixed-Term Contracts</vt:lpstr>
      <vt:lpstr>Bogus Self-Employed</vt:lpstr>
      <vt:lpstr>Zero Hour Contracts</vt:lpstr>
      <vt:lpstr>Part-Time Work</vt:lpstr>
      <vt:lpstr> Outsourcing /Subcontracting</vt:lpstr>
      <vt:lpstr>Non-Solicitation Agreement / Non Competition Agreement</vt:lpstr>
      <vt:lpstr>Job Security for Open-ended Contracts</vt:lpstr>
      <vt:lpstr>To be considered for the future…</vt:lpstr>
      <vt:lpstr>Collective Bargaining: Future Perspectives</vt:lpstr>
      <vt:lpstr>Sources</vt:lpstr>
    </vt:vector>
  </TitlesOfParts>
  <Company>EMF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Second Common Demand</dc:subject>
  <dc:creator>Ralf Goetz</dc:creator>
  <cp:lastModifiedBy>Tom Kehrbaum</cp:lastModifiedBy>
  <cp:revision>172</cp:revision>
  <dcterms:created xsi:type="dcterms:W3CDTF">2005-12-15T14:01:42Z</dcterms:created>
  <dcterms:modified xsi:type="dcterms:W3CDTF">2010-05-18T05:12:04Z</dcterms:modified>
</cp:coreProperties>
</file>